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325" r:id="rId5"/>
    <p:sldId id="274" r:id="rId6"/>
    <p:sldId id="296" r:id="rId7"/>
    <p:sldId id="298" r:id="rId8"/>
    <p:sldId id="322" r:id="rId9"/>
    <p:sldId id="301" r:id="rId10"/>
    <p:sldId id="303" r:id="rId11"/>
    <p:sldId id="307" r:id="rId12"/>
    <p:sldId id="275" r:id="rId13"/>
    <p:sldId id="277" r:id="rId14"/>
    <p:sldId id="278" r:id="rId15"/>
    <p:sldId id="328" r:id="rId16"/>
    <p:sldId id="309" r:id="rId17"/>
    <p:sldId id="312" r:id="rId18"/>
    <p:sldId id="314" r:id="rId19"/>
    <p:sldId id="324" r:id="rId20"/>
    <p:sldId id="271" r:id="rId21"/>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9CC0"/>
    <a:srgbClr val="1E1860"/>
    <a:srgbClr val="555276"/>
    <a:srgbClr val="A6C038"/>
    <a:srgbClr val="ECCE18"/>
    <a:srgbClr val="E6661F"/>
    <a:srgbClr val="C83537"/>
    <a:srgbClr val="1E185F"/>
    <a:srgbClr val="A7BF39"/>
    <a:srgbClr val="008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8CCBD3-6DEC-4D7F-A26A-4B59D4F82E6B}" v="1534" dt="2018-07-30T09:02:14.712"/>
    <p1510:client id="{F4B7B003-417F-490C-B547-4FF3F738538A}" v="581" dt="2018-07-31T03:22:53.32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69612" autoAdjust="0"/>
  </p:normalViewPr>
  <p:slideViewPr>
    <p:cSldViewPr>
      <p:cViewPr varScale="1">
        <p:scale>
          <a:sx n="53" d="100"/>
          <a:sy n="53" d="100"/>
        </p:scale>
        <p:origin x="2165" y="58"/>
      </p:cViewPr>
      <p:guideLst>
        <p:guide orient="horz" pos="2448"/>
        <p:guide pos="3168"/>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73" d="100"/>
          <a:sy n="73" d="100"/>
        </p:scale>
        <p:origin x="2261"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cudero, Gabriela Maria" userId="0085e9be-f553-4466-8af4-d40b8787635b" providerId="ADAL" clId="{F4B7B003-417F-490C-B547-4FF3F738538A}"/>
    <pc:docChg chg="custSel modSld">
      <pc:chgData name="Escudero, Gabriela Maria" userId="0085e9be-f553-4466-8af4-d40b8787635b" providerId="ADAL" clId="{F4B7B003-417F-490C-B547-4FF3F738538A}" dt="2018-07-31T03:22:53.322" v="575" actId="20577"/>
      <pc:docMkLst>
        <pc:docMk/>
      </pc:docMkLst>
      <pc:sldChg chg="modSp">
        <pc:chgData name="Escudero, Gabriela Maria" userId="0085e9be-f553-4466-8af4-d40b8787635b" providerId="ADAL" clId="{F4B7B003-417F-490C-B547-4FF3F738538A}" dt="2018-07-31T03:22:53.322" v="575" actId="20577"/>
        <pc:sldMkLst>
          <pc:docMk/>
          <pc:sldMk cId="97964051" sldId="274"/>
        </pc:sldMkLst>
        <pc:spChg chg="mod">
          <ac:chgData name="Escudero, Gabriela Maria" userId="0085e9be-f553-4466-8af4-d40b8787635b" providerId="ADAL" clId="{F4B7B003-417F-490C-B547-4FF3F738538A}" dt="2018-07-31T03:22:53.322" v="575" actId="20577"/>
          <ac:spMkLst>
            <pc:docMk/>
            <pc:sldMk cId="97964051" sldId="274"/>
            <ac:spMk id="14" creationId="{00000000-0000-0000-0000-000000000000}"/>
          </ac:spMkLst>
        </pc:spChg>
      </pc:sldChg>
      <pc:sldChg chg="modNotesTx">
        <pc:chgData name="Escudero, Gabriela Maria" userId="0085e9be-f553-4466-8af4-d40b8787635b" providerId="ADAL" clId="{F4B7B003-417F-490C-B547-4FF3F738538A}" dt="2018-07-31T02:58:19.798" v="58" actId="20577"/>
        <pc:sldMkLst>
          <pc:docMk/>
          <pc:sldMk cId="4051891748" sldId="275"/>
        </pc:sldMkLst>
      </pc:sldChg>
      <pc:sldChg chg="modNotesTx">
        <pc:chgData name="Escudero, Gabriela Maria" userId="0085e9be-f553-4466-8af4-d40b8787635b" providerId="ADAL" clId="{F4B7B003-417F-490C-B547-4FF3F738538A}" dt="2018-07-31T02:57:01.662" v="56" actId="20577"/>
        <pc:sldMkLst>
          <pc:docMk/>
          <pc:sldMk cId="1511524747" sldId="298"/>
        </pc:sldMkLst>
      </pc:sldChg>
      <pc:sldChg chg="modNotesTx">
        <pc:chgData name="Escudero, Gabriela Maria" userId="0085e9be-f553-4466-8af4-d40b8787635b" providerId="ADAL" clId="{F4B7B003-417F-490C-B547-4FF3F738538A}" dt="2018-07-31T02:57:26.511" v="57" actId="20577"/>
        <pc:sldMkLst>
          <pc:docMk/>
          <pc:sldMk cId="3479512157" sldId="301"/>
        </pc:sldMkLst>
      </pc:sldChg>
      <pc:sldChg chg="modSp modAnim modNotesTx">
        <pc:chgData name="Escudero, Gabriela Maria" userId="0085e9be-f553-4466-8af4-d40b8787635b" providerId="ADAL" clId="{F4B7B003-417F-490C-B547-4FF3F738538A}" dt="2018-07-31T02:59:08.876" v="59" actId="20577"/>
        <pc:sldMkLst>
          <pc:docMk/>
          <pc:sldMk cId="3749770120" sldId="309"/>
        </pc:sldMkLst>
        <pc:spChg chg="mod">
          <ac:chgData name="Escudero, Gabriela Maria" userId="0085e9be-f553-4466-8af4-d40b8787635b" providerId="ADAL" clId="{F4B7B003-417F-490C-B547-4FF3F738538A}" dt="2018-07-30T11:34:59.898" v="55" actId="20577"/>
          <ac:spMkLst>
            <pc:docMk/>
            <pc:sldMk cId="3749770120" sldId="309"/>
            <ac:spMk id="7" creationId="{55D99E01-822E-4BAE-98F0-08E09B20B899}"/>
          </ac:spMkLst>
        </pc:spChg>
      </pc:sldChg>
      <pc:sldChg chg="modSp modAnim modNotesTx">
        <pc:chgData name="Escudero, Gabriela Maria" userId="0085e9be-f553-4466-8af4-d40b8787635b" providerId="ADAL" clId="{F4B7B003-417F-490C-B547-4FF3F738538A}" dt="2018-07-31T02:59:19.422" v="60" actId="20577"/>
        <pc:sldMkLst>
          <pc:docMk/>
          <pc:sldMk cId="3657353995" sldId="312"/>
        </pc:sldMkLst>
        <pc:spChg chg="mod">
          <ac:chgData name="Escudero, Gabriela Maria" userId="0085e9be-f553-4466-8af4-d40b8787635b" providerId="ADAL" clId="{F4B7B003-417F-490C-B547-4FF3F738538A}" dt="2018-07-30T10:41:58.483" v="46" actId="20577"/>
          <ac:spMkLst>
            <pc:docMk/>
            <pc:sldMk cId="3657353995" sldId="312"/>
            <ac:spMk id="6" creationId="{07B9AF94-28AB-45D2-8275-EF9FBA0AACAA}"/>
          </ac:spMkLst>
        </pc:spChg>
      </pc:sldChg>
      <pc:sldChg chg="modNotesTx">
        <pc:chgData name="Escudero, Gabriela Maria" userId="0085e9be-f553-4466-8af4-d40b8787635b" providerId="ADAL" clId="{F4B7B003-417F-490C-B547-4FF3F738538A}" dt="2018-07-31T03:05:47.197" v="550" actId="20577"/>
        <pc:sldMkLst>
          <pc:docMk/>
          <pc:sldMk cId="940528090" sldId="31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97538" y="0"/>
            <a:ext cx="4359275" cy="388938"/>
          </a:xfrm>
          <a:prstGeom prst="rect">
            <a:avLst/>
          </a:prstGeom>
        </p:spPr>
        <p:txBody>
          <a:bodyPr vert="horz" lIns="91440" tIns="45720" rIns="91440" bIns="45720" rtlCol="0"/>
          <a:lstStyle>
            <a:lvl1pPr algn="r">
              <a:defRPr sz="1200"/>
            </a:lvl1pPr>
          </a:lstStyle>
          <a:p>
            <a:fld id="{638342C8-1770-4004-A9F5-C37FDF397545}" type="datetimeFigureOut">
              <a:rPr lang="en-US" smtClean="0"/>
              <a:t>7/30/2018</a:t>
            </a:fld>
            <a:endParaRPr lang="en-US"/>
          </a:p>
        </p:txBody>
      </p:sp>
      <p:sp>
        <p:nvSpPr>
          <p:cNvPr id="4" name="Footer Placeholder 3"/>
          <p:cNvSpPr>
            <a:spLocks noGrp="1"/>
          </p:cNvSpPr>
          <p:nvPr>
            <p:ph type="ftr" sz="quarter" idx="2"/>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97538" y="7383463"/>
            <a:ext cx="4359275" cy="388937"/>
          </a:xfrm>
          <a:prstGeom prst="rect">
            <a:avLst/>
          </a:prstGeom>
        </p:spPr>
        <p:txBody>
          <a:bodyPr vert="horz" lIns="91440" tIns="45720" rIns="91440" bIns="45720" rtlCol="0" anchor="b"/>
          <a:lstStyle>
            <a:lvl1pPr algn="r">
              <a:defRPr sz="1200"/>
            </a:lvl1pPr>
          </a:lstStyle>
          <a:p>
            <a:fld id="{F768BC3E-3DFE-4E62-ABA8-A3563E71BD52}" type="slidenum">
              <a:rPr lang="en-US" smtClean="0"/>
              <a:t>‹#›</a:t>
            </a:fld>
            <a:endParaRPr lang="en-US"/>
          </a:p>
        </p:txBody>
      </p:sp>
    </p:spTree>
    <p:extLst>
      <p:ext uri="{BB962C8B-B14F-4D97-AF65-F5344CB8AC3E}">
        <p14:creationId xmlns:p14="http://schemas.microsoft.com/office/powerpoint/2010/main" val="1321320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k4health.org/toolkits/measuring-success/indicators"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k4health.org/toolkits/measuring-success/sharing-and-using-data"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dirty="0"/>
              <a:t>https://www.measureevaluation.org/his-strengthening-resource-center</a:t>
            </a:r>
            <a:endParaRPr dirty="0"/>
          </a:p>
        </p:txBody>
      </p:sp>
    </p:spTree>
    <p:extLst>
      <p:ext uri="{BB962C8B-B14F-4D97-AF65-F5344CB8AC3E}">
        <p14:creationId xmlns:p14="http://schemas.microsoft.com/office/powerpoint/2010/main" val="2034261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focus during the monitoring stage is on program activities (outputs) rather than on behavioral changes among the program’s beneficiaries (outcomes and impacts). Monitoring should be conducted continuously throughout the life of a program by everyone within the implementing organization. Front-line workers and supervisors will mostly be responsible for collecting the necessary data, and managers and senior staff will need to use the data to inform program management and direction. Monitoring includes activities related to process monitoring, quality assessments and process evaluation. Through these types of monitoring approaches, a health program can obtain information on what is actually occurring and compare actual levels of achievement to planned activities. With this information in hand, program managers can take corrective action during the program implementation phase if necessary.</a:t>
            </a:r>
          </a:p>
          <a:p>
            <a:endParaRPr dirty="0"/>
          </a:p>
        </p:txBody>
      </p:sp>
    </p:spTree>
    <p:extLst>
      <p:ext uri="{BB962C8B-B14F-4D97-AF65-F5344CB8AC3E}">
        <p14:creationId xmlns:p14="http://schemas.microsoft.com/office/powerpoint/2010/main" val="1302463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continual process of tracking program </a:t>
            </a:r>
            <a:r>
              <a:rPr lang="en-US" sz="1200" i="1" kern="1200" dirty="0">
                <a:solidFill>
                  <a:schemeClr val="tx1"/>
                </a:solidFill>
                <a:effectLst/>
                <a:latin typeface="+mn-lt"/>
                <a:ea typeface="+mn-ea"/>
                <a:cs typeface="+mn-cs"/>
              </a:rPr>
              <a:t>outputs</a:t>
            </a:r>
            <a:r>
              <a:rPr lang="en-US" sz="1200" kern="1200" dirty="0">
                <a:solidFill>
                  <a:schemeClr val="tx1"/>
                </a:solidFill>
                <a:effectLst/>
                <a:latin typeface="+mn-lt"/>
                <a:ea typeface="+mn-ea"/>
                <a:cs typeface="+mn-cs"/>
              </a:rPr>
              <a:t> (how many) and measuring their contribution to achieving </a:t>
            </a:r>
            <a:r>
              <a:rPr lang="en-US" sz="1200" i="1" kern="1200" dirty="0">
                <a:solidFill>
                  <a:schemeClr val="tx1"/>
                </a:solidFill>
                <a:effectLst/>
                <a:latin typeface="+mn-lt"/>
                <a:ea typeface="+mn-ea"/>
                <a:cs typeface="+mn-cs"/>
              </a:rPr>
              <a:t>outcomes</a:t>
            </a:r>
            <a:r>
              <a:rPr lang="en-US" sz="1200" kern="1200" dirty="0">
                <a:solidFill>
                  <a:schemeClr val="tx1"/>
                </a:solidFill>
                <a:effectLst/>
                <a:latin typeface="+mn-lt"/>
                <a:ea typeface="+mn-ea"/>
                <a:cs typeface="+mn-cs"/>
              </a:rPr>
              <a:t>, such as changes in knowledge, attitudes, beliefs and behaviors among the program’s beneficiaries. An important point to note is that outcome monitoring does not infer causality. In other words, any changes observed in outcomes could be due to a number of factors, not just the specific program.</a:t>
            </a:r>
          </a:p>
          <a:p>
            <a:endParaRPr dirty="0"/>
          </a:p>
        </p:txBody>
      </p:sp>
    </p:spTree>
    <p:extLst>
      <p:ext uri="{BB962C8B-B14F-4D97-AF65-F5344CB8AC3E}">
        <p14:creationId xmlns:p14="http://schemas.microsoft.com/office/powerpoint/2010/main" val="74912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sz="1200" b="0" i="0" kern="1200" dirty="0">
                <a:solidFill>
                  <a:schemeClr val="tx1"/>
                </a:solidFill>
                <a:effectLst/>
                <a:latin typeface="+mn-lt"/>
                <a:ea typeface="+mn-ea"/>
                <a:cs typeface="+mn-cs"/>
              </a:rPr>
              <a:t>Outcome evaluation may be conducted at different points during the life of a program, or only once after the program is completed. It complements ongoing monitoring. Outcome evaluation provides an overarching analysis of program performance and whether changes in people’s health can be attributed to the program. Such information can then be used by governments and donors, as well as others designing or evaluating programs in other settings.</a:t>
            </a:r>
          </a:p>
          <a:p>
            <a:r>
              <a:rPr lang="en-US" sz="1200" b="0" i="0" kern="1200" dirty="0">
                <a:solidFill>
                  <a:schemeClr val="tx1"/>
                </a:solidFill>
                <a:effectLst/>
                <a:latin typeface="+mn-lt"/>
                <a:ea typeface="+mn-ea"/>
                <a:cs typeface="+mn-cs"/>
              </a:rPr>
              <a:t>Impact evaluations demonstrate causality – that the observed change is attributable to the project. Randomized exp – pre/post test control group design; quasi-experimental design – control/comparison group (villages not randomly assigned to control vs. exp groups rather assigned based on socio-demo factors.</a:t>
            </a:r>
          </a:p>
          <a:p>
            <a:endParaRPr lang="en-US" dirty="0"/>
          </a:p>
          <a:p>
            <a:endParaRPr lang="en-US" dirty="0"/>
          </a:p>
        </p:txBody>
      </p:sp>
    </p:spTree>
    <p:extLst>
      <p:ext uri="{BB962C8B-B14F-4D97-AF65-F5344CB8AC3E}">
        <p14:creationId xmlns:p14="http://schemas.microsoft.com/office/powerpoint/2010/main" val="300324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dirty="0"/>
              <a:t>https://www.measureevaluation.org/his-strengthening-resource-center</a:t>
            </a:r>
            <a:endParaRPr dirty="0"/>
          </a:p>
        </p:txBody>
      </p:sp>
    </p:spTree>
    <p:extLst>
      <p:ext uri="{BB962C8B-B14F-4D97-AF65-F5344CB8AC3E}">
        <p14:creationId xmlns:p14="http://schemas.microsoft.com/office/powerpoint/2010/main" val="797099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50531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Tree>
    <p:extLst>
      <p:ext uri="{BB962C8B-B14F-4D97-AF65-F5344CB8AC3E}">
        <p14:creationId xmlns:p14="http://schemas.microsoft.com/office/powerpoint/2010/main" val="2209283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Tree>
    <p:extLst>
      <p:ext uri="{BB962C8B-B14F-4D97-AF65-F5344CB8AC3E}">
        <p14:creationId xmlns:p14="http://schemas.microsoft.com/office/powerpoint/2010/main" val="94844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sz="1200" kern="1200" dirty="0">
                <a:solidFill>
                  <a:schemeClr val="tx1"/>
                </a:solidFill>
                <a:effectLst/>
                <a:latin typeface="+mn-lt"/>
                <a:ea typeface="+mn-ea"/>
                <a:cs typeface="+mn-cs"/>
              </a:rPr>
              <a:t>Many M&amp;E experts maintain a strict distinction between monitoring and evaluation.  One of our first tasks is to define these basic concepts so that we can all speak the same language.</a:t>
            </a:r>
          </a:p>
          <a:p>
            <a:r>
              <a:rPr lang="en-US" sz="1200" kern="1200" dirty="0">
                <a:solidFill>
                  <a:schemeClr val="tx1"/>
                </a:solidFill>
                <a:effectLst/>
                <a:latin typeface="+mn-lt"/>
                <a:ea typeface="+mn-ea"/>
                <a:cs typeface="+mn-cs"/>
              </a:rPr>
              <a:t>Monitoring is the routine process of data collection and measurement of progress toward program objectives. Monitoring involves counting what we are doing. Monitoring involves routinely looking at the quality of our services.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What is 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Evaluation is the use of social research methods to systematically investigate a program’s effectiveness. Evaluation requires a special study design.  Evaluation sometimes requires a control or comparison group. Evaluation involves measurements over time.</a:t>
            </a:r>
          </a:p>
          <a:p>
            <a:endParaRPr dirty="0"/>
          </a:p>
        </p:txBody>
      </p:sp>
    </p:spTree>
    <p:extLst>
      <p:ext uri="{BB962C8B-B14F-4D97-AF65-F5344CB8AC3E}">
        <p14:creationId xmlns:p14="http://schemas.microsoft.com/office/powerpoint/2010/main" val="1353803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lang="en-US" dirty="0"/>
          </a:p>
        </p:txBody>
      </p:sp>
    </p:spTree>
    <p:extLst>
      <p:ext uri="{BB962C8B-B14F-4D97-AF65-F5344CB8AC3E}">
        <p14:creationId xmlns:p14="http://schemas.microsoft.com/office/powerpoint/2010/main" val="1551313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rPr lang="en-US" dirty="0"/>
              <a:t>The purpose of monitoring and evaluation is to measure program effectiveness. Both are essential in helping managers and implementers acquire the information and understanding they need to make informed decisions about program operations. Monitoring and evaluation can be used to demonstrate to planners and other decision-makers that program efforts have truly had measurable impact on the outcomes of interest.</a:t>
            </a:r>
          </a:p>
          <a:p>
            <a:r>
              <a:rPr lang="en-US" dirty="0"/>
              <a:t>Monitoring and evaluation also helps you make the most effective and efficient use of resources. It helps you determine exactly where your program is right on track and where you need to consider making corrections. And M&amp;E helps you come to objective conclusions regarding the extent to which your program can be judged a “success”. In other words, monitoring and evaluation together provide data necessary to guide strategic planning, to design and implement programs and projects, and to allocate, and re-allocate resources in better ways. </a:t>
            </a:r>
          </a:p>
          <a:p>
            <a:endParaRPr lang="en-US" dirty="0"/>
          </a:p>
        </p:txBody>
      </p:sp>
    </p:spTree>
    <p:extLst>
      <p:ext uri="{BB962C8B-B14F-4D97-AF65-F5344CB8AC3E}">
        <p14:creationId xmlns:p14="http://schemas.microsoft.com/office/powerpoint/2010/main" val="3938614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lang="en-US" dirty="0"/>
          </a:p>
          <a:p>
            <a:endParaRPr lang="en-US" dirty="0"/>
          </a:p>
          <a:p>
            <a:endParaRPr dirty="0"/>
          </a:p>
        </p:txBody>
      </p:sp>
    </p:spTree>
    <p:extLst>
      <p:ext uri="{BB962C8B-B14F-4D97-AF65-F5344CB8AC3E}">
        <p14:creationId xmlns:p14="http://schemas.microsoft.com/office/powerpoint/2010/main" val="2619927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pPr fontAlgn="base"/>
            <a:r>
              <a:rPr lang="en-US" sz="1200" kern="1200" dirty="0">
                <a:solidFill>
                  <a:schemeClr val="tx1"/>
                </a:solidFill>
                <a:effectLst/>
                <a:latin typeface="+mn-lt"/>
                <a:ea typeface="+mn-ea"/>
                <a:cs typeface="+mn-cs"/>
              </a:rPr>
              <a:t>The M&amp;E work plan is an important tool used by M&amp;E officers for comprehensive planning on how to study and report on the program and its effects. The M&amp;E Plan helps assess progress of the program toward achieving its goals and objectives. Periodic reports on this progress are used to inform key stakeholders as well as program implementers and directors. M&amp;E work plans often cover a 4-5 year period, during which time various interventions may have been implemented that the M&amp;E team needs to track and assess. Under the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sector-wide health program, the MESAP was developed and is currently in the process of being updated. Also under the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sector-wide health program and the current 4</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HPNSP, the PMMU developed a </a:t>
            </a:r>
            <a:r>
              <a:rPr lang="en-US" sz="1200" b="1" kern="1200" dirty="0">
                <a:solidFill>
                  <a:schemeClr val="tx1"/>
                </a:solidFill>
                <a:effectLst/>
                <a:latin typeface="+mn-lt"/>
                <a:ea typeface="+mn-ea"/>
                <a:cs typeface="+mn-cs"/>
              </a:rPr>
              <a:t>Performance Monitoring Plan (PMP)</a:t>
            </a:r>
            <a:r>
              <a:rPr lang="en-US" sz="1200" kern="1200" dirty="0">
                <a:solidFill>
                  <a:schemeClr val="tx1"/>
                </a:solidFill>
                <a:effectLst/>
                <a:latin typeface="+mn-lt"/>
                <a:ea typeface="+mn-ea"/>
                <a:cs typeface="+mn-cs"/>
              </a:rPr>
              <a:t> to serve as a tool/guidance for monitoring the sector-wide health programs. Based on information from the M&amp;E Plan, the PMP identifies and defines performance </a:t>
            </a:r>
            <a:r>
              <a:rPr lang="en-US" sz="1200" u="sng" kern="1200" dirty="0">
                <a:solidFill>
                  <a:schemeClr val="tx1"/>
                </a:solidFill>
                <a:effectLst/>
                <a:latin typeface="+mn-lt"/>
                <a:ea typeface="+mn-ea"/>
                <a:cs typeface="+mn-cs"/>
                <a:hlinkClick r:id="rId3"/>
              </a:rPr>
              <a:t>indicators</a:t>
            </a:r>
            <a:r>
              <a:rPr lang="en-US" sz="1200" kern="1200" dirty="0">
                <a:solidFill>
                  <a:schemeClr val="tx1"/>
                </a:solidFill>
                <a:effectLst/>
                <a:latin typeface="+mn-lt"/>
                <a:ea typeface="+mn-ea"/>
                <a:cs typeface="+mn-cs"/>
              </a:rPr>
              <a:t> and data sources. It also articulates operational aspects (who? how? how often?) regarding scheduled data collection and analysis. In addition, the plan provides operational guidance for reviewing and </a:t>
            </a:r>
            <a:r>
              <a:rPr lang="en-US" sz="1200" u="sng" kern="1200" dirty="0">
                <a:solidFill>
                  <a:schemeClr val="tx1"/>
                </a:solidFill>
                <a:effectLst/>
                <a:latin typeface="+mn-lt"/>
                <a:ea typeface="+mn-ea"/>
                <a:cs typeface="+mn-cs"/>
                <a:hlinkClick r:id="rId4"/>
              </a:rPr>
              <a:t>using data to make decisions</a:t>
            </a:r>
            <a:r>
              <a:rPr lang="en-US" sz="1200" kern="1200" dirty="0">
                <a:solidFill>
                  <a:schemeClr val="tx1"/>
                </a:solidFill>
                <a:effectLst/>
                <a:latin typeface="+mn-lt"/>
                <a:ea typeface="+mn-ea"/>
                <a:cs typeface="+mn-cs"/>
              </a:rPr>
              <a:t>, so that program management can be based on data-driven decisions.</a:t>
            </a:r>
          </a:p>
          <a:p>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3937781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6704863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9" name="object 5"/>
          <p:cNvSpPr/>
          <p:nvPr userDrawn="1"/>
        </p:nvSpPr>
        <p:spPr>
          <a:xfrm>
            <a:off x="0" y="1143000"/>
            <a:ext cx="10058400" cy="5442455"/>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11" name="object 8"/>
          <p:cNvSpPr txBox="1"/>
          <p:nvPr userDrawn="1"/>
        </p:nvSpPr>
        <p:spPr>
          <a:xfrm>
            <a:off x="914400" y="379900"/>
            <a:ext cx="7483475" cy="4167808"/>
          </a:xfrm>
          <a:prstGeom prst="rect">
            <a:avLst/>
          </a:prstGeom>
        </p:spPr>
        <p:txBody>
          <a:bodyPr vert="horz" wrap="square" lIns="0" tIns="0" rIns="0" bIns="0" rtlCol="0">
            <a:spAutoFit/>
          </a:bodyPr>
          <a:lstStyle/>
          <a:p>
            <a:pPr marL="12700">
              <a:lnSpc>
                <a:spcPts val="6495"/>
              </a:lnSpc>
            </a:pPr>
            <a:r>
              <a:rPr lang="en-US" sz="5700" b="1" spc="-265" dirty="0">
                <a:solidFill>
                  <a:srgbClr val="A29CC0"/>
                </a:solidFill>
                <a:latin typeface="Futura LT Pro Book" panose="020B0502020204020303" pitchFamily="34" charset="0"/>
                <a:cs typeface="Gill Sans MT"/>
              </a:rPr>
              <a:t>Headline goes here</a:t>
            </a:r>
          </a:p>
          <a:p>
            <a:pPr marL="12700">
              <a:lnSpc>
                <a:spcPts val="6495"/>
              </a:lnSpc>
            </a:pPr>
            <a:r>
              <a:rPr lang="en-US" sz="5700" b="1" spc="-265" dirty="0">
                <a:solidFill>
                  <a:srgbClr val="1E1860"/>
                </a:solidFill>
                <a:latin typeface="Futura Lt BT" panose="020B0402020204020303" pitchFamily="34" charset="0"/>
                <a:cs typeface="Gill Sans MT"/>
              </a:rPr>
              <a:t>Headline goes here</a:t>
            </a:r>
          </a:p>
          <a:p>
            <a:pPr marL="12700" marR="0" indent="0" algn="l" defTabSz="914400" rtl="0" eaLnBrk="1" fontAlgn="auto" latinLnBrk="0" hangingPunct="1">
              <a:lnSpc>
                <a:spcPts val="6495"/>
              </a:lnSpc>
              <a:spcBef>
                <a:spcPts val="0"/>
              </a:spcBef>
              <a:spcAft>
                <a:spcPts val="0"/>
              </a:spcAft>
              <a:buClrTx/>
              <a:buSzTx/>
              <a:buFontTx/>
              <a:buNone/>
              <a:tabLst/>
              <a:defRPr/>
            </a:pPr>
            <a:r>
              <a:rPr lang="en-US" sz="5700" b="1" spc="-265" dirty="0">
                <a:solidFill>
                  <a:schemeClr val="bg1"/>
                </a:solidFill>
                <a:latin typeface="Futura Lt BT" panose="020B0402020204020303" pitchFamily="34" charset="0"/>
                <a:cs typeface="Gill Sans MT"/>
              </a:rPr>
              <a:t>Headline goes here</a:t>
            </a:r>
            <a:endParaRPr lang="en-US" sz="5700" dirty="0">
              <a:solidFill>
                <a:schemeClr val="bg1"/>
              </a:solidFill>
              <a:latin typeface="Futura Lt BT" panose="020B0402020204020303" pitchFamily="34" charset="0"/>
              <a:cs typeface="Gill Sans MT"/>
            </a:endParaRP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rgbClr val="1E185F"/>
              </a:solidFill>
              <a:latin typeface="Futura Lt BT" panose="020B0402020204020303" pitchFamily="34" charset="0"/>
              <a:cs typeface="Gill Sans MT"/>
            </a:endParaRPr>
          </a:p>
        </p:txBody>
      </p:sp>
      <p:sp>
        <p:nvSpPr>
          <p:cNvPr id="12" name="object 9"/>
          <p:cNvSpPr txBox="1"/>
          <p:nvPr userDrawn="1"/>
        </p:nvSpPr>
        <p:spPr>
          <a:xfrm>
            <a:off x="4495800" y="4572000"/>
            <a:ext cx="4493260" cy="1646605"/>
          </a:xfrm>
          <a:prstGeom prst="rect">
            <a:avLst/>
          </a:prstGeom>
        </p:spPr>
        <p:txBody>
          <a:bodyPr vert="horz" wrap="square" lIns="0" tIns="0" rIns="0" bIns="0" rtlCol="0">
            <a:spAutoFit/>
          </a:bodyPr>
          <a:lstStyle/>
          <a:p>
            <a:pPr marL="12700">
              <a:lnSpc>
                <a:spcPts val="2250"/>
              </a:lnSpc>
            </a:pPr>
            <a:r>
              <a:rPr sz="1600" dirty="0">
                <a:solidFill>
                  <a:srgbClr val="1E1860"/>
                </a:solidFill>
                <a:latin typeface="Futura LT Pro Book"/>
                <a:cs typeface="Futura LT Pro Book"/>
              </a:rPr>
              <a:t>Author Name and Degree Here</a:t>
            </a:r>
          </a:p>
          <a:p>
            <a:pPr marL="12700">
              <a:lnSpc>
                <a:spcPts val="2250"/>
              </a:lnSpc>
            </a:pPr>
            <a:r>
              <a:rPr sz="1600" b="1" dirty="0">
                <a:solidFill>
                  <a:srgbClr val="1E1860"/>
                </a:solidFill>
                <a:latin typeface="Futura LT Pro Book"/>
                <a:cs typeface="Futura LT Pro Book"/>
              </a:rPr>
              <a:t>MEASURE Evaluation</a:t>
            </a:r>
            <a:endParaRPr sz="1600" dirty="0">
              <a:solidFill>
                <a:srgbClr val="1E1860"/>
              </a:solidFill>
              <a:latin typeface="Futura LT Pro Book"/>
              <a:cs typeface="Futura LT Pro Book"/>
            </a:endParaRPr>
          </a:p>
          <a:p>
            <a:pPr marL="12700">
              <a:lnSpc>
                <a:spcPct val="100000"/>
              </a:lnSpc>
            </a:pPr>
            <a:r>
              <a:rPr sz="1600" dirty="0">
                <a:solidFill>
                  <a:srgbClr val="1E1860"/>
                </a:solidFill>
                <a:latin typeface="Futura LT Pro Book"/>
                <a:cs typeface="Futura LT Pro Book"/>
              </a:rPr>
              <a:t>Your organization here</a:t>
            </a:r>
          </a:p>
          <a:p>
            <a:pPr>
              <a:lnSpc>
                <a:spcPct val="100000"/>
              </a:lnSpc>
              <a:spcBef>
                <a:spcPts val="45"/>
              </a:spcBef>
            </a:pPr>
            <a:endParaRPr sz="1600" dirty="0">
              <a:solidFill>
                <a:srgbClr val="1E1860"/>
              </a:solidFill>
              <a:latin typeface="Times New Roman"/>
              <a:cs typeface="Times New Roman"/>
            </a:endParaRPr>
          </a:p>
          <a:p>
            <a:pPr marL="12700">
              <a:lnSpc>
                <a:spcPts val="2200"/>
              </a:lnSpc>
            </a:pPr>
            <a:r>
              <a:rPr lang="en-US" sz="1600" dirty="0">
                <a:solidFill>
                  <a:srgbClr val="1E1860"/>
                </a:solidFill>
                <a:latin typeface="Futura LT Pro Book"/>
                <a:cs typeface="Futura LT Pro Book"/>
              </a:rPr>
              <a:t>Date for presentation</a:t>
            </a:r>
            <a:r>
              <a:rPr lang="en-US" sz="1600" baseline="0" dirty="0">
                <a:solidFill>
                  <a:srgbClr val="1E1860"/>
                </a:solidFill>
                <a:latin typeface="Futura LT Pro Book"/>
                <a:cs typeface="Futura LT Pro Book"/>
              </a:rPr>
              <a:t> if necessary</a:t>
            </a:r>
            <a:endParaRPr sz="1600" dirty="0">
              <a:solidFill>
                <a:srgbClr val="1E1860"/>
              </a:solidFill>
              <a:latin typeface="Futura LT Pro Book"/>
              <a:cs typeface="Futura LT Pro Book"/>
            </a:endParaRPr>
          </a:p>
          <a:p>
            <a:pPr marL="12700">
              <a:lnSpc>
                <a:spcPts val="2200"/>
              </a:lnSpc>
            </a:pPr>
            <a:r>
              <a:rPr lang="en-US" sz="1600" b="1" dirty="0">
                <a:solidFill>
                  <a:srgbClr val="1E1860"/>
                </a:solidFill>
                <a:latin typeface="Futura LT Pro Book"/>
                <a:cs typeface="Futura LT Pro Book"/>
              </a:rPr>
              <a:t>Name of meeting</a:t>
            </a:r>
            <a:endParaRPr sz="1600" dirty="0">
              <a:solidFill>
                <a:srgbClr val="1E1860"/>
              </a:solidFill>
              <a:latin typeface="Futura LT Pro Book"/>
              <a:cs typeface="Futura LT Pro Book"/>
            </a:endParaRPr>
          </a:p>
        </p:txBody>
      </p:sp>
      <p:sp>
        <p:nvSpPr>
          <p:cNvPr id="8" name="Rectangle 1"/>
          <p:cNvSpPr>
            <a:spLocks noChangeArrowheads="1"/>
          </p:cNvSpPr>
          <p:nvPr userDrawn="1"/>
        </p:nvSpPr>
        <p:spPr bwMode="auto">
          <a:xfrm>
            <a:off x="-1087826" y="729054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40134" b="23721"/>
          <a:stretch/>
        </p:blipFill>
        <p:spPr>
          <a:xfrm>
            <a:off x="5770174" y="6713450"/>
            <a:ext cx="2159599" cy="990600"/>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95800" y="6606476"/>
            <a:ext cx="1274374" cy="108959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12" name="Title 11"/>
          <p:cNvSpPr>
            <a:spLocks noGrp="1"/>
          </p:cNvSpPr>
          <p:nvPr>
            <p:ph type="title" hasCustomPrompt="1"/>
          </p:nvPr>
        </p:nvSpPr>
        <p:spPr>
          <a:xfrm>
            <a:off x="611769" y="366812"/>
            <a:ext cx="8674100" cy="1143000"/>
          </a:xfrm>
          <a:prstGeom prst="rect">
            <a:avLst/>
          </a:prstGeom>
        </p:spPr>
        <p:txBody>
          <a:bodyPr/>
          <a:lstStyle>
            <a:lvl1pPr>
              <a:defRPr sz="4800" b="1">
                <a:solidFill>
                  <a:srgbClr val="A29CC0"/>
                </a:solidFill>
                <a:latin typeface="Futura LT Pro Book" panose="020B0502020204020303"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685800" y="2702611"/>
            <a:ext cx="8305800" cy="2590800"/>
          </a:xfrm>
          <a:prstGeom prst="rect">
            <a:avLst/>
          </a:prstGeom>
        </p:spPr>
        <p:txBody>
          <a:bodyPr/>
          <a:lstStyle>
            <a:lvl1pPr>
              <a:defRPr sz="2800">
                <a:solidFill>
                  <a:schemeClr val="tx1"/>
                </a:solidFill>
                <a:latin typeface="Futura LT Pro Book" panose="020B0502020204020303" pitchFamily="34" charset="0"/>
              </a:defRPr>
            </a:lvl1pPr>
            <a:lvl2pPr>
              <a:defRPr sz="2400">
                <a:solidFill>
                  <a:schemeClr val="tx1"/>
                </a:solidFill>
                <a:latin typeface="Futura LT Pro Book" panose="020B0502020204020303" pitchFamily="34" charset="0"/>
              </a:defRPr>
            </a:lvl2pPr>
            <a:lvl3pPr>
              <a:defRPr sz="2000">
                <a:solidFill>
                  <a:schemeClr val="tx1"/>
                </a:solidFill>
                <a:latin typeface="Futura LT Pro Book" panose="020B0502020204020303" pitchFamily="34" charset="0"/>
              </a:defRPr>
            </a:lvl3pPr>
            <a:lvl4pPr>
              <a:defRPr>
                <a:solidFill>
                  <a:schemeClr val="tx1"/>
                </a:solidFill>
                <a:latin typeface="Futura LT Pro Book" panose="020B0502020204020303" pitchFamily="34" charset="0"/>
              </a:defRPr>
            </a:lvl4pPr>
            <a:lvl5pPr>
              <a:defRPr>
                <a:solidFill>
                  <a:schemeClr val="tx1"/>
                </a:solidFill>
                <a:latin typeface="Futura LT Pro Book" panose="020B0502020204020303" pitchFamily="34" charset="0"/>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25" name="Text Placeholder 24"/>
          <p:cNvSpPr>
            <a:spLocks noGrp="1"/>
          </p:cNvSpPr>
          <p:nvPr>
            <p:ph type="body" sz="quarter" idx="11" hasCustomPrompt="1"/>
          </p:nvPr>
        </p:nvSpPr>
        <p:spPr>
          <a:xfrm>
            <a:off x="561845" y="1024237"/>
            <a:ext cx="6629400" cy="1066800"/>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18586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Title 11"/>
          <p:cNvSpPr>
            <a:spLocks noGrp="1"/>
          </p:cNvSpPr>
          <p:nvPr>
            <p:ph type="title" hasCustomPrompt="1"/>
          </p:nvPr>
        </p:nvSpPr>
        <p:spPr>
          <a:xfrm>
            <a:off x="598854" y="457200"/>
            <a:ext cx="8674100" cy="1143000"/>
          </a:xfrm>
          <a:prstGeom prst="rect">
            <a:avLst/>
          </a:prstGeom>
        </p:spPr>
        <p:txBody>
          <a:bodyPr/>
          <a:lstStyle>
            <a:lvl1pPr>
              <a:defRPr sz="4800" b="1">
                <a:solidFill>
                  <a:srgbClr val="A29CC0"/>
                </a:solidFill>
                <a:latin typeface="Futura LT Pro Book" panose="020B0502020204020303" pitchFamily="34" charset="0"/>
              </a:defRPr>
            </a:lvl1pPr>
          </a:lstStyle>
          <a:p>
            <a:r>
              <a:rPr lang="en-US" dirty="0"/>
              <a:t>Headline goes here</a:t>
            </a:r>
            <a:br>
              <a:rPr lang="en-US" dirty="0"/>
            </a:br>
            <a:endParaRPr lang="en-US" dirty="0"/>
          </a:p>
        </p:txBody>
      </p:sp>
      <p:sp>
        <p:nvSpPr>
          <p:cNvPr id="3" name="Text Placeholder 2"/>
          <p:cNvSpPr>
            <a:spLocks noGrp="1"/>
          </p:cNvSpPr>
          <p:nvPr>
            <p:ph type="body" sz="quarter" idx="11" hasCustomPrompt="1"/>
          </p:nvPr>
        </p:nvSpPr>
        <p:spPr>
          <a:xfrm>
            <a:off x="588344" y="1069181"/>
            <a:ext cx="6629400" cy="1147762"/>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
        <p:nvSpPr>
          <p:cNvPr id="5" name="Text Placeholder 4"/>
          <p:cNvSpPr>
            <a:spLocks noGrp="1"/>
          </p:cNvSpPr>
          <p:nvPr>
            <p:ph type="body" sz="quarter" idx="12" hasCustomPrompt="1"/>
          </p:nvPr>
        </p:nvSpPr>
        <p:spPr>
          <a:xfrm>
            <a:off x="598854" y="2819400"/>
            <a:ext cx="6781800" cy="2857500"/>
          </a:xfrm>
          <a:prstGeom prst="rect">
            <a:avLst/>
          </a:prstGeom>
        </p:spPr>
        <p:txBody>
          <a:bodyPr/>
          <a:lstStyle>
            <a:lvl1pPr>
              <a:defRPr sz="2800">
                <a:solidFill>
                  <a:schemeClr val="tx1"/>
                </a:solidFill>
                <a:latin typeface="Futura LT Pro Book" panose="020B0502020204020303" pitchFamily="34" charset="0"/>
              </a:defRPr>
            </a:lvl1pPr>
            <a:lvl2pPr marL="800100" indent="-342900">
              <a:buFont typeface="Arial" panose="020B0604020202020204" pitchFamily="34" charset="0"/>
              <a:buChar char="•"/>
              <a:defRPr sz="2400" baseline="0">
                <a:latin typeface="Futura LT Pro Book" panose="020B0502020204020303" pitchFamily="34" charset="0"/>
              </a:defRPr>
            </a:lvl2pPr>
            <a:lvl3pPr marL="1200150" indent="-285750">
              <a:buFont typeface="Arial" panose="020B0604020202020204" pitchFamily="34" charset="0"/>
              <a:buChar char="•"/>
              <a:defRPr>
                <a:latin typeface="Futura LT Pro Book" panose="020B0502020204020303"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Tree>
    <p:extLst>
      <p:ext uri="{BB962C8B-B14F-4D97-AF65-F5344CB8AC3E}">
        <p14:creationId xmlns:p14="http://schemas.microsoft.com/office/powerpoint/2010/main" val="380664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1430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Title 11"/>
          <p:cNvSpPr>
            <a:spLocks noGrp="1"/>
          </p:cNvSpPr>
          <p:nvPr>
            <p:ph type="title" hasCustomPrompt="1"/>
          </p:nvPr>
        </p:nvSpPr>
        <p:spPr>
          <a:xfrm>
            <a:off x="680427" y="342900"/>
            <a:ext cx="8674100" cy="1143000"/>
          </a:xfrm>
          <a:prstGeom prst="rect">
            <a:avLst/>
          </a:prstGeom>
        </p:spPr>
        <p:txBody>
          <a:bodyPr/>
          <a:lstStyle>
            <a:lvl1pPr>
              <a:defRPr sz="4800" b="1">
                <a:solidFill>
                  <a:srgbClr val="A29CC0"/>
                </a:solidFill>
                <a:latin typeface="Futura LT Pro Book" panose="020B0502020204020303" pitchFamily="34" charset="0"/>
              </a:defRPr>
            </a:lvl1pPr>
          </a:lstStyle>
          <a:p>
            <a:r>
              <a:rPr lang="en-US" dirty="0"/>
              <a:t>Headline goes here</a:t>
            </a:r>
            <a:br>
              <a:rPr lang="en-US" dirty="0"/>
            </a:br>
            <a:endParaRPr lang="en-US" dirty="0"/>
          </a:p>
        </p:txBody>
      </p:sp>
      <p:sp>
        <p:nvSpPr>
          <p:cNvPr id="3" name="Text Placeholder 2"/>
          <p:cNvSpPr>
            <a:spLocks noGrp="1"/>
          </p:cNvSpPr>
          <p:nvPr>
            <p:ph type="body" sz="quarter" idx="11" hasCustomPrompt="1"/>
          </p:nvPr>
        </p:nvSpPr>
        <p:spPr>
          <a:xfrm>
            <a:off x="680427" y="1062038"/>
            <a:ext cx="6629400" cy="1147762"/>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
        <p:nvSpPr>
          <p:cNvPr id="4" name="Picture Placeholder 3"/>
          <p:cNvSpPr>
            <a:spLocks noGrp="1"/>
          </p:cNvSpPr>
          <p:nvPr>
            <p:ph type="pic" sz="quarter" idx="12"/>
          </p:nvPr>
        </p:nvSpPr>
        <p:spPr>
          <a:xfrm>
            <a:off x="685800" y="3276600"/>
            <a:ext cx="4038600" cy="3962400"/>
          </a:xfrm>
          <a:prstGeom prst="rect">
            <a:avLst/>
          </a:prstGeom>
        </p:spPr>
        <p:txBody>
          <a:bodyPr/>
          <a:lstStyle/>
          <a:p>
            <a:r>
              <a:rPr lang="en-US"/>
              <a:t>Click icon to add picture</a:t>
            </a:r>
          </a:p>
        </p:txBody>
      </p:sp>
      <p:sp>
        <p:nvSpPr>
          <p:cNvPr id="7" name="Picture Placeholder 6"/>
          <p:cNvSpPr>
            <a:spLocks noGrp="1"/>
          </p:cNvSpPr>
          <p:nvPr>
            <p:ph type="pic" sz="quarter" idx="13"/>
          </p:nvPr>
        </p:nvSpPr>
        <p:spPr>
          <a:xfrm>
            <a:off x="5017477" y="3276600"/>
            <a:ext cx="4191000" cy="3962400"/>
          </a:xfrm>
          <a:prstGeom prst="rect">
            <a:avLst/>
          </a:prstGeom>
        </p:spPr>
        <p:txBody>
          <a:bodyPr/>
          <a:lstStyle/>
          <a:p>
            <a:r>
              <a:rPr lang="en-US"/>
              <a:t>Click icon to add picture</a:t>
            </a:r>
          </a:p>
        </p:txBody>
      </p:sp>
    </p:spTree>
    <p:extLst>
      <p:ext uri="{BB962C8B-B14F-4D97-AF65-F5344CB8AC3E}">
        <p14:creationId xmlns:p14="http://schemas.microsoft.com/office/powerpoint/2010/main" val="8218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2192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3" name="Text Placeholder 2"/>
          <p:cNvSpPr>
            <a:spLocks noGrp="1"/>
          </p:cNvSpPr>
          <p:nvPr>
            <p:ph type="body" sz="quarter" idx="11" hasCustomPrompt="1"/>
          </p:nvPr>
        </p:nvSpPr>
        <p:spPr>
          <a:xfrm>
            <a:off x="497784" y="1216819"/>
            <a:ext cx="6629400" cy="1147762"/>
          </a:xfrm>
          <a:prstGeom prst="rect">
            <a:avLst/>
          </a:prstGeom>
        </p:spPr>
        <p:txBody>
          <a:bodyPr/>
          <a:lstStyle>
            <a:lvl1pPr>
              <a:defRPr sz="4400" baseline="0">
                <a:solidFill>
                  <a:srgbClr val="1E1860"/>
                </a:solidFill>
                <a:latin typeface="Futura LT Pro Book" panose="020B0502020204020303" pitchFamily="34" charset="0"/>
              </a:defRPr>
            </a:lvl1pPr>
          </a:lstStyle>
          <a:p>
            <a:pPr lvl="0"/>
            <a:r>
              <a:rPr lang="en-US" dirty="0"/>
              <a:t>Title for art goes here</a:t>
            </a:r>
          </a:p>
        </p:txBody>
      </p:sp>
      <p:sp>
        <p:nvSpPr>
          <p:cNvPr id="7" name="Picture Placeholder 6"/>
          <p:cNvSpPr>
            <a:spLocks noGrp="1"/>
          </p:cNvSpPr>
          <p:nvPr>
            <p:ph type="pic" sz="quarter" idx="13"/>
          </p:nvPr>
        </p:nvSpPr>
        <p:spPr>
          <a:xfrm>
            <a:off x="5017477" y="2362200"/>
            <a:ext cx="4191000" cy="3962400"/>
          </a:xfrm>
          <a:prstGeom prst="rect">
            <a:avLst/>
          </a:prstGeom>
        </p:spPr>
        <p:txBody>
          <a:bodyPr/>
          <a:lstStyle/>
          <a:p>
            <a:r>
              <a:rPr lang="en-US"/>
              <a:t>Click icon to add picture</a:t>
            </a:r>
          </a:p>
        </p:txBody>
      </p:sp>
      <p:sp>
        <p:nvSpPr>
          <p:cNvPr id="5" name="Text Placeholder 4"/>
          <p:cNvSpPr>
            <a:spLocks noGrp="1"/>
          </p:cNvSpPr>
          <p:nvPr>
            <p:ph type="body" sz="quarter" idx="14" hasCustomPrompt="1"/>
          </p:nvPr>
        </p:nvSpPr>
        <p:spPr>
          <a:xfrm>
            <a:off x="533400" y="2362200"/>
            <a:ext cx="4267200" cy="4648200"/>
          </a:xfrm>
          <a:prstGeom prst="rect">
            <a:avLst/>
          </a:prstGeom>
        </p:spPr>
        <p:txBody>
          <a:bodyPr/>
          <a:lstStyle>
            <a:lvl1pPr>
              <a:defRPr sz="2800">
                <a:latin typeface="Futura LT Pro Book" panose="020B0502020204020303" pitchFamily="34" charset="0"/>
              </a:defRPr>
            </a:lvl1pPr>
            <a:lvl2pPr marL="800100" indent="-342900">
              <a:buFont typeface="Arial" panose="020B0604020202020204" pitchFamily="34" charset="0"/>
              <a:buChar char="•"/>
              <a:defRPr sz="2000">
                <a:latin typeface="Futura LT Pro Book" panose="020B0502020204020303" pitchFamily="34" charset="0"/>
              </a:defRPr>
            </a:lvl2pPr>
            <a:lvl3pPr marL="1200150" indent="-285750">
              <a:buFont typeface="Arial" panose="020B0604020202020204" pitchFamily="34" charset="0"/>
              <a:buChar char="•"/>
              <a:defRPr>
                <a:latin typeface="Futura LT Pro Book" panose="020B0502020204020303" pitchFamily="34" charset="0"/>
              </a:defRPr>
            </a:lvl3pPr>
            <a:lvl4pPr marL="1657350" indent="-285750">
              <a:buFont typeface="Arial" panose="020B0604020202020204" pitchFamily="34" charset="0"/>
              <a:buChar char="•"/>
              <a:defRPr>
                <a:latin typeface="Futura LT Pro Book" panose="020B0502020204020303" pitchFamily="34" charset="0"/>
              </a:defRPr>
            </a:lvl4pPr>
            <a:lvl5pPr marL="2114550" indent="-285750">
              <a:buFont typeface="Arial" panose="020B0604020202020204" pitchFamily="34" charset="0"/>
              <a:buChar char="•"/>
              <a:defRPr>
                <a:latin typeface="Futura LT Pro Book" panose="020B0502020204020303" pitchFamily="34"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144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1430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3" name="Text Placeholder 2"/>
          <p:cNvSpPr>
            <a:spLocks noGrp="1"/>
          </p:cNvSpPr>
          <p:nvPr>
            <p:ph type="body" sz="quarter" idx="11" hasCustomPrompt="1"/>
          </p:nvPr>
        </p:nvSpPr>
        <p:spPr>
          <a:xfrm>
            <a:off x="533400" y="1143000"/>
            <a:ext cx="6629400" cy="1147762"/>
          </a:xfrm>
          <a:prstGeom prst="rect">
            <a:avLst/>
          </a:prstGeom>
        </p:spPr>
        <p:txBody>
          <a:bodyPr/>
          <a:lstStyle>
            <a:lvl1pPr>
              <a:defRPr sz="4400" baseline="0">
                <a:solidFill>
                  <a:srgbClr val="1E1860"/>
                </a:solidFill>
                <a:latin typeface="Futura LT Pro Book" panose="020B0502020204020303" pitchFamily="34" charset="0"/>
              </a:defRPr>
            </a:lvl1pPr>
          </a:lstStyle>
          <a:p>
            <a:pPr lvl="0"/>
            <a:r>
              <a:rPr lang="en-US" dirty="0"/>
              <a:t>Title for (</a:t>
            </a:r>
            <a:r>
              <a:rPr lang="en-US" dirty="0" err="1"/>
              <a:t>ch</a:t>
            </a:r>
            <a:r>
              <a:rPr lang="en-US" dirty="0"/>
              <a:t>)art goes here</a:t>
            </a:r>
          </a:p>
        </p:txBody>
      </p:sp>
      <p:sp>
        <p:nvSpPr>
          <p:cNvPr id="5" name="Picture Placeholder 4"/>
          <p:cNvSpPr>
            <a:spLocks noGrp="1"/>
          </p:cNvSpPr>
          <p:nvPr>
            <p:ph type="pic" sz="quarter" idx="12"/>
          </p:nvPr>
        </p:nvSpPr>
        <p:spPr>
          <a:xfrm>
            <a:off x="543732" y="2057400"/>
            <a:ext cx="8991600" cy="5486400"/>
          </a:xfrm>
          <a:prstGeom prst="rect">
            <a:avLst/>
          </a:prstGeom>
        </p:spPr>
        <p:txBody>
          <a:bodyPr/>
          <a:lstStyle/>
          <a:p>
            <a:r>
              <a:rPr lang="en-US"/>
              <a:t>Click icon to add picture</a:t>
            </a:r>
          </a:p>
        </p:txBody>
      </p:sp>
    </p:spTree>
    <p:extLst>
      <p:ext uri="{BB962C8B-B14F-4D97-AF65-F5344CB8AC3E}">
        <p14:creationId xmlns:p14="http://schemas.microsoft.com/office/powerpoint/2010/main" val="406947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8" name="object 3"/>
          <p:cNvSpPr/>
          <p:nvPr userDrawn="1"/>
        </p:nvSpPr>
        <p:spPr>
          <a:xfrm>
            <a:off x="0" y="-1"/>
            <a:ext cx="100584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pPr marL="469900" lvl="1" algn="l">
              <a:lnSpc>
                <a:spcPts val="3400"/>
              </a:lnSpc>
            </a:pPr>
            <a:endParaRPr lang="en-US" sz="1800" dirty="0">
              <a:solidFill>
                <a:schemeClr val="bg1"/>
              </a:solidFill>
              <a:latin typeface="Futura LT Pro Book"/>
              <a:cs typeface="Futura LT Pro Book"/>
            </a:endParaRPr>
          </a:p>
        </p:txBody>
      </p:sp>
      <p:sp>
        <p:nvSpPr>
          <p:cNvPr id="17" name="bk object 17"/>
          <p:cNvSpPr/>
          <p:nvPr/>
        </p:nvSpPr>
        <p:spPr>
          <a:xfrm>
            <a:off x="1523" y="0"/>
            <a:ext cx="0" cy="1386840"/>
          </a:xfrm>
          <a:custGeom>
            <a:avLst/>
            <a:gdLst/>
            <a:ahLst/>
            <a:cxnLst/>
            <a:rect l="l" t="t" r="r" b="b"/>
            <a:pathLst>
              <a:path h="1386840">
                <a:moveTo>
                  <a:pt x="0" y="0"/>
                </a:moveTo>
                <a:lnTo>
                  <a:pt x="0" y="1386839"/>
                </a:lnTo>
              </a:path>
            </a:pathLst>
          </a:custGeom>
          <a:ln w="4318">
            <a:solidFill>
              <a:srgbClr val="1E185F"/>
            </a:solidFill>
          </a:ln>
        </p:spPr>
        <p:txBody>
          <a:bodyPr wrap="square" lIns="0" tIns="0" rIns="0" bIns="0" rtlCol="0"/>
          <a:lstStyle/>
          <a:p>
            <a:endParaRPr/>
          </a:p>
        </p:txBody>
      </p:sp>
      <p:sp>
        <p:nvSpPr>
          <p:cNvPr id="10" name="object 5"/>
          <p:cNvSpPr/>
          <p:nvPr userDrawn="1"/>
        </p:nvSpPr>
        <p:spPr>
          <a:xfrm>
            <a:off x="0" y="1219200"/>
            <a:ext cx="10058400" cy="5331086"/>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solidFill>
                <a:srgbClr val="A7BF39"/>
              </a:solidFill>
            </a:endParaRPr>
          </a:p>
        </p:txBody>
      </p:sp>
      <p:sp>
        <p:nvSpPr>
          <p:cNvPr id="5" name="Rectangle 4"/>
          <p:cNvSpPr/>
          <p:nvPr userDrawn="1"/>
        </p:nvSpPr>
        <p:spPr>
          <a:xfrm>
            <a:off x="1066800" y="2971800"/>
            <a:ext cx="8077200" cy="2698175"/>
          </a:xfrm>
          <a:prstGeom prst="rect">
            <a:avLst/>
          </a:prstGeom>
        </p:spPr>
        <p:txBody>
          <a:bodyPr wrap="square">
            <a:spAutoFit/>
          </a:bodyPr>
          <a:lstStyle/>
          <a:p>
            <a:r>
              <a:rPr lang="en-US" sz="1800" kern="1200" dirty="0">
                <a:solidFill>
                  <a:schemeClr val="bg1"/>
                </a:solidFill>
                <a:effectLst/>
                <a:latin typeface="Futura LT Pro Book" panose="020B0502020204020303" pitchFamily="34" charset="0"/>
                <a:ea typeface="+mn-ea"/>
                <a:cs typeface="+mn-cs"/>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Views expressed are not necessarily those of USAID or the United States government. </a:t>
            </a:r>
          </a:p>
          <a:p>
            <a:pPr marL="12700" marR="819150">
              <a:lnSpc>
                <a:spcPts val="5200"/>
              </a:lnSpc>
            </a:pPr>
            <a:r>
              <a:rPr lang="en-US" sz="1800" b="1" dirty="0">
                <a:solidFill>
                  <a:srgbClr val="1E1860"/>
                </a:solidFill>
                <a:latin typeface="Futura LT Pro Book"/>
                <a:cs typeface="Futura LT Pro Book"/>
              </a:rPr>
              <a:t>www.measureevaluation.org</a:t>
            </a:r>
          </a:p>
        </p:txBody>
      </p:sp>
      <p:sp>
        <p:nvSpPr>
          <p:cNvPr id="7" name="Rectangle 1"/>
          <p:cNvSpPr>
            <a:spLocks noChangeArrowheads="1"/>
          </p:cNvSpPr>
          <p:nvPr userDrawn="1"/>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40134" b="23721"/>
          <a:stretch/>
        </p:blipFill>
        <p:spPr>
          <a:xfrm>
            <a:off x="6096000" y="6705600"/>
            <a:ext cx="2159599" cy="9906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21626" y="6598626"/>
            <a:ext cx="1274374" cy="108959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6861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ject 3"/>
          <p:cNvSpPr/>
          <p:nvPr userDrawn="1"/>
        </p:nvSpPr>
        <p:spPr>
          <a:xfrm>
            <a:off x="0" y="-1"/>
            <a:ext cx="100584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68" r:id="rId4"/>
    <p:sldLayoutId id="2147483669" r:id="rId5"/>
    <p:sldLayoutId id="2147483670" r:id="rId6"/>
    <p:sldLayoutId id="2147483665" r:id="rId7"/>
    <p:sldLayoutId id="2147483671" r:id="rId8"/>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jf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94344" y="242905"/>
            <a:ext cx="9952155" cy="651973"/>
          </a:xfrm>
          <a:prstGeom prst="rect">
            <a:avLst/>
          </a:prstGeom>
        </p:spPr>
        <p:txBody>
          <a:bodyPr vert="horz" wrap="square" lIns="0" tIns="0" rIns="0" bIns="0" rtlCol="0">
            <a:spAutoFit/>
          </a:bodyPr>
          <a:lstStyle/>
          <a:p>
            <a:pPr marL="12700">
              <a:lnSpc>
                <a:spcPts val="5480"/>
              </a:lnSpc>
            </a:pPr>
            <a:r>
              <a:rPr lang="en-US" sz="4400" b="1" spc="-100" dirty="0">
                <a:solidFill>
                  <a:srgbClr val="A29CC0"/>
                </a:solidFill>
                <a:latin typeface="Century Gothic" panose="020B0502020202020204" pitchFamily="34" charset="0"/>
                <a:cs typeface="Gill Sans MT"/>
              </a:rPr>
              <a:t>https://www.measureevaluation.org/</a:t>
            </a:r>
            <a:endParaRPr sz="4400" b="1" spc="-100" dirty="0">
              <a:solidFill>
                <a:srgbClr val="A29CC0"/>
              </a:solidFill>
              <a:latin typeface="Century Gothic" panose="020B0502020202020204" pitchFamily="34" charset="0"/>
              <a:cs typeface="Gill Sans MT"/>
            </a:endParaRPr>
          </a:p>
        </p:txBody>
      </p:sp>
      <p:pic>
        <p:nvPicPr>
          <p:cNvPr id="3" name="Picture 2">
            <a:extLst>
              <a:ext uri="{FF2B5EF4-FFF2-40B4-BE49-F238E27FC236}">
                <a16:creationId xmlns:a16="http://schemas.microsoft.com/office/drawing/2014/main" id="{3AF9A8C6-E4EE-4B0B-A254-F591A6A2DF50}"/>
              </a:ext>
            </a:extLst>
          </p:cNvPr>
          <p:cNvPicPr>
            <a:picLocks noChangeAspect="1"/>
          </p:cNvPicPr>
          <p:nvPr/>
        </p:nvPicPr>
        <p:blipFill rotWithShape="1">
          <a:blip r:embed="rId3"/>
          <a:srcRect l="9091" t="8249" r="10606" b="5556"/>
          <a:stretch/>
        </p:blipFill>
        <p:spPr>
          <a:xfrm>
            <a:off x="152400" y="1523999"/>
            <a:ext cx="9717881" cy="5867401"/>
          </a:xfrm>
          <a:prstGeom prst="rect">
            <a:avLst/>
          </a:prstGeom>
        </p:spPr>
      </p:pic>
    </p:spTree>
    <p:extLst>
      <p:ext uri="{BB962C8B-B14F-4D97-AF65-F5344CB8AC3E}">
        <p14:creationId xmlns:p14="http://schemas.microsoft.com/office/powerpoint/2010/main" val="1815628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16318" y="114300"/>
            <a:ext cx="8539163" cy="1257300"/>
          </a:xfrm>
        </p:spPr>
        <p:txBody>
          <a:bodyPr/>
          <a:lstStyle/>
          <a:p>
            <a:pPr algn="ctr"/>
            <a:endParaRPr lang="en-US" baseline="30000" dirty="0"/>
          </a:p>
        </p:txBody>
      </p:sp>
      <p:sp>
        <p:nvSpPr>
          <p:cNvPr id="6" name="object 3">
            <a:extLst>
              <a:ext uri="{FF2B5EF4-FFF2-40B4-BE49-F238E27FC236}">
                <a16:creationId xmlns:a16="http://schemas.microsoft.com/office/drawing/2014/main" id="{DF281873-8CFD-456C-BF77-4D4C133EA503}"/>
              </a:ext>
            </a:extLst>
          </p:cNvPr>
          <p:cNvSpPr txBox="1"/>
          <p:nvPr/>
        </p:nvSpPr>
        <p:spPr>
          <a:xfrm>
            <a:off x="615749" y="517564"/>
            <a:ext cx="9107806" cy="705321"/>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MEL Plan: Function</a:t>
            </a:r>
            <a:endParaRPr sz="4800" b="1" spc="-100" dirty="0">
              <a:solidFill>
                <a:srgbClr val="A29CC0"/>
              </a:solidFill>
              <a:latin typeface="Century Gothic" panose="020B0502020202020204" pitchFamily="34" charset="0"/>
              <a:cs typeface="Gill Sans MT"/>
            </a:endParaRPr>
          </a:p>
        </p:txBody>
      </p:sp>
      <p:sp>
        <p:nvSpPr>
          <p:cNvPr id="5" name="object 5">
            <a:extLst>
              <a:ext uri="{FF2B5EF4-FFF2-40B4-BE49-F238E27FC236}">
                <a16:creationId xmlns:a16="http://schemas.microsoft.com/office/drawing/2014/main" id="{16538D6B-88D7-4534-8AC3-42E75564B523}"/>
              </a:ext>
            </a:extLst>
          </p:cNvPr>
          <p:cNvSpPr txBox="1"/>
          <p:nvPr/>
        </p:nvSpPr>
        <p:spPr>
          <a:xfrm>
            <a:off x="533400" y="1626149"/>
            <a:ext cx="8422006" cy="5586145"/>
          </a:xfrm>
          <a:prstGeom prst="rect">
            <a:avLst/>
          </a:prstGeom>
        </p:spPr>
        <p:txBody>
          <a:bodyPr vert="horz" wrap="square" lIns="0" tIns="0" rIns="0" bIns="0" rtlCol="0">
            <a:spAutoFit/>
          </a:bodyPr>
          <a:lstStyle/>
          <a:p>
            <a:pPr marL="457200" indent="-457200">
              <a:spcAft>
                <a:spcPts val="600"/>
              </a:spcAft>
              <a:buFont typeface="Arial" panose="020B0604020202020204" pitchFamily="34" charset="0"/>
              <a:buChar char="•"/>
            </a:pPr>
            <a:r>
              <a:rPr lang="en-US" sz="2800" b="1" dirty="0">
                <a:latin typeface="Century Gothic" panose="020B0502020202020204" pitchFamily="34" charset="0"/>
              </a:rPr>
              <a:t>Guides implementation of program MEL</a:t>
            </a:r>
          </a:p>
          <a:p>
            <a:pPr marL="914400" lvl="1" indent="-457200">
              <a:spcAft>
                <a:spcPts val="600"/>
              </a:spcAft>
              <a:buFont typeface="Courier New" panose="02070309020205020404" pitchFamily="49" charset="0"/>
              <a:buChar char="o"/>
            </a:pPr>
            <a:r>
              <a:rPr lang="en-US" sz="2400" dirty="0">
                <a:latin typeface="Century Gothic" panose="020B0502020202020204" pitchFamily="34" charset="0"/>
              </a:rPr>
              <a:t>Enhances coordination, standardization</a:t>
            </a:r>
          </a:p>
          <a:p>
            <a:pPr marL="571500" indent="-571500">
              <a:spcAft>
                <a:spcPts val="600"/>
              </a:spcAft>
              <a:buFont typeface="Arial" panose="020B0604020202020204" pitchFamily="34" charset="0"/>
              <a:buChar char="•"/>
            </a:pPr>
            <a:r>
              <a:rPr lang="en-US" sz="2800" b="1" dirty="0">
                <a:latin typeface="Century Gothic" panose="020B0502020202020204" pitchFamily="34" charset="0"/>
              </a:rPr>
              <a:t>State how program will measure achievements</a:t>
            </a:r>
          </a:p>
          <a:p>
            <a:pPr marL="1028700" lvl="1" indent="-571500">
              <a:spcAft>
                <a:spcPts val="600"/>
              </a:spcAft>
              <a:buFont typeface="Courier New" panose="02070309020205020404" pitchFamily="49" charset="0"/>
              <a:buChar char="o"/>
            </a:pPr>
            <a:r>
              <a:rPr lang="en-US" sz="2400" dirty="0">
                <a:latin typeface="Century Gothic" panose="020B0502020202020204" pitchFamily="34" charset="0"/>
              </a:rPr>
              <a:t>Accountability</a:t>
            </a:r>
          </a:p>
          <a:p>
            <a:pPr marL="571500" indent="-571500">
              <a:spcAft>
                <a:spcPts val="600"/>
              </a:spcAft>
              <a:buFont typeface="Arial" panose="020B0604020202020204" pitchFamily="34" charset="0"/>
              <a:buChar char="•"/>
            </a:pPr>
            <a:r>
              <a:rPr lang="en-US" sz="2800" b="1" dirty="0">
                <a:latin typeface="Century Gothic" panose="020B0502020202020204" pitchFamily="34" charset="0"/>
              </a:rPr>
              <a:t>Documents stakeholder consensus</a:t>
            </a:r>
          </a:p>
          <a:p>
            <a:pPr marL="1028700" lvl="1" indent="-571500">
              <a:spcAft>
                <a:spcPts val="600"/>
              </a:spcAft>
              <a:buFont typeface="Courier New" panose="02070309020205020404" pitchFamily="49" charset="0"/>
              <a:buChar char="o"/>
            </a:pPr>
            <a:r>
              <a:rPr lang="en-US" sz="2400" dirty="0">
                <a:latin typeface="Century Gothic" panose="020B0502020202020204" pitchFamily="34" charset="0"/>
              </a:rPr>
              <a:t>Transparency and responsibility</a:t>
            </a:r>
          </a:p>
          <a:p>
            <a:pPr marL="571500" indent="-571500">
              <a:spcAft>
                <a:spcPts val="600"/>
              </a:spcAft>
              <a:buFont typeface="Arial" panose="020B0604020202020204" pitchFamily="34" charset="0"/>
              <a:buChar char="•"/>
            </a:pPr>
            <a:r>
              <a:rPr lang="en-US" sz="2800" b="1" dirty="0">
                <a:latin typeface="Century Gothic" panose="020B0502020202020204" pitchFamily="34" charset="0"/>
              </a:rPr>
              <a:t>Helps achieve program results</a:t>
            </a:r>
          </a:p>
          <a:p>
            <a:pPr marL="1028700" lvl="1" indent="-571500">
              <a:spcAft>
                <a:spcPts val="600"/>
              </a:spcAft>
              <a:buFont typeface="Courier New" panose="02070309020205020404" pitchFamily="49" charset="0"/>
              <a:buChar char="o"/>
            </a:pPr>
            <a:r>
              <a:rPr lang="en-US" sz="2400" dirty="0">
                <a:latin typeface="Century Gothic" panose="020B0502020202020204" pitchFamily="34" charset="0"/>
              </a:rPr>
              <a:t>Ensure good use of data</a:t>
            </a:r>
          </a:p>
          <a:p>
            <a:pPr marL="571500" indent="-571500">
              <a:spcAft>
                <a:spcPts val="600"/>
              </a:spcAft>
              <a:buFont typeface="Arial" panose="020B0604020202020204" pitchFamily="34" charset="0"/>
              <a:buChar char="•"/>
            </a:pPr>
            <a:r>
              <a:rPr lang="en-US" sz="2800" b="1" dirty="0">
                <a:latin typeface="Century Gothic" panose="020B0502020202020204" pitchFamily="34" charset="0"/>
              </a:rPr>
              <a:t>Preserves institutional memory</a:t>
            </a:r>
            <a:r>
              <a:rPr lang="en-US" sz="3400" dirty="0">
                <a:latin typeface="Century Gothic" panose="020B0502020202020204" pitchFamily="34" charset="0"/>
              </a:rPr>
              <a:t>	</a:t>
            </a:r>
          </a:p>
          <a:p>
            <a:pPr marL="1028700" lvl="1" indent="-571500">
              <a:spcAft>
                <a:spcPts val="600"/>
              </a:spcAft>
              <a:buFont typeface="Courier New" panose="02070309020205020404" pitchFamily="49" charset="0"/>
              <a:buChar char="o"/>
            </a:pPr>
            <a:r>
              <a:rPr lang="en-US" sz="2400" dirty="0">
                <a:latin typeface="Century Gothic" panose="020B0502020202020204" pitchFamily="34" charset="0"/>
              </a:rPr>
              <a:t>A living document, adjusted for program modification</a:t>
            </a:r>
          </a:p>
        </p:txBody>
      </p:sp>
      <p:pic>
        <p:nvPicPr>
          <p:cNvPr id="3" name="Picture 2" descr="A picture containing clipart&#10;&#10;Description generated with very high confidence">
            <a:extLst>
              <a:ext uri="{FF2B5EF4-FFF2-40B4-BE49-F238E27FC236}">
                <a16:creationId xmlns:a16="http://schemas.microsoft.com/office/drawing/2014/main" id="{48B1AC6A-352E-4441-BD33-14818F22F6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600" y="2819400"/>
            <a:ext cx="1819275" cy="3638550"/>
          </a:xfrm>
          <a:prstGeom prst="rect">
            <a:avLst/>
          </a:prstGeom>
        </p:spPr>
      </p:pic>
    </p:spTree>
    <p:extLst>
      <p:ext uri="{BB962C8B-B14F-4D97-AF65-F5344CB8AC3E}">
        <p14:creationId xmlns:p14="http://schemas.microsoft.com/office/powerpoint/2010/main" val="3289179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5"/>
          <p:cNvSpPr txBox="1"/>
          <p:nvPr/>
        </p:nvSpPr>
        <p:spPr>
          <a:xfrm>
            <a:off x="609600" y="1676400"/>
            <a:ext cx="8422006" cy="5940088"/>
          </a:xfrm>
          <a:prstGeom prst="rect">
            <a:avLst/>
          </a:prstGeom>
        </p:spPr>
        <p:txBody>
          <a:bodyPr vert="horz" wrap="square" lIns="0" tIns="0" rIns="0" bIns="0" rtlCol="0">
            <a:spAutoFit/>
          </a:bodyPr>
          <a:lstStyle/>
          <a:p>
            <a:pPr marL="527050" indent="-514350">
              <a:lnSpc>
                <a:spcPct val="100000"/>
              </a:lnSpc>
              <a:buAutoNum type="arabicPeriod"/>
            </a:pPr>
            <a:r>
              <a:rPr lang="en-US" sz="3200" spc="-140" dirty="0">
                <a:solidFill>
                  <a:srgbClr val="231F20"/>
                </a:solidFill>
                <a:latin typeface="Century Gothic" panose="020B0502020202020204" pitchFamily="34" charset="0"/>
                <a:cs typeface="Futura LT Pro Book"/>
              </a:rPr>
              <a:t>Introduction</a:t>
            </a:r>
          </a:p>
          <a:p>
            <a:pPr marL="469900" indent="-457200">
              <a:lnSpc>
                <a:spcPct val="100000"/>
              </a:lnSpc>
              <a:buAutoNum type="arabicPeriod"/>
            </a:pPr>
            <a:r>
              <a:rPr lang="en-US" sz="3200" spc="-140" dirty="0">
                <a:solidFill>
                  <a:srgbClr val="231F20"/>
                </a:solidFill>
                <a:latin typeface="Century Gothic" panose="020B0502020202020204" pitchFamily="34" charset="0"/>
                <a:cs typeface="Futura LT Pro Book"/>
              </a:rPr>
              <a:t>Program description</a:t>
            </a:r>
          </a:p>
          <a:p>
            <a:pPr marL="469900" indent="-457200">
              <a:buAutoNum type="arabicPeriod"/>
            </a:pPr>
            <a:r>
              <a:rPr lang="en-US" sz="3200" spc="-100" dirty="0">
                <a:solidFill>
                  <a:srgbClr val="231F20"/>
                </a:solidFill>
                <a:latin typeface="Century Gothic" panose="020B0502020202020204" pitchFamily="34" charset="0"/>
                <a:cs typeface="Futura LT Pro Book"/>
              </a:rPr>
              <a:t>M&amp;E framework</a:t>
            </a:r>
          </a:p>
          <a:p>
            <a:pPr marL="469900" indent="-457200">
              <a:buFont typeface="+mj-lt"/>
              <a:buAutoNum type="arabicPeriod"/>
            </a:pPr>
            <a:r>
              <a:rPr lang="en-US" sz="3200" spc="-100" dirty="0">
                <a:solidFill>
                  <a:srgbClr val="231F20"/>
                </a:solidFill>
                <a:latin typeface="Century Gothic" panose="020B0502020202020204" pitchFamily="34" charset="0"/>
                <a:cs typeface="Futura LT Pro Book"/>
              </a:rPr>
              <a:t>Indicators</a:t>
            </a:r>
          </a:p>
          <a:p>
            <a:pPr marL="469900" indent="-457200">
              <a:buFont typeface="+mj-lt"/>
              <a:buAutoNum type="arabicPeriod"/>
            </a:pPr>
            <a:r>
              <a:rPr lang="en-US" sz="3200" spc="-100" dirty="0">
                <a:solidFill>
                  <a:srgbClr val="231F20"/>
                </a:solidFill>
                <a:latin typeface="Century Gothic" panose="020B0502020202020204" pitchFamily="34" charset="0"/>
                <a:cs typeface="Futura LT Pro Book"/>
              </a:rPr>
              <a:t>Data sources, collection, and reporting systems</a:t>
            </a:r>
          </a:p>
          <a:p>
            <a:pPr marL="469900" indent="-457200">
              <a:buFont typeface="+mj-lt"/>
              <a:buAutoNum type="arabicPeriod"/>
            </a:pPr>
            <a:r>
              <a:rPr lang="en-US" sz="3200" spc="-100" dirty="0">
                <a:solidFill>
                  <a:srgbClr val="231F20"/>
                </a:solidFill>
                <a:latin typeface="Century Gothic" panose="020B0502020202020204" pitchFamily="34" charset="0"/>
                <a:cs typeface="Futura LT Pro Book"/>
              </a:rPr>
              <a:t>Plans for data use and dissemination</a:t>
            </a:r>
          </a:p>
          <a:p>
            <a:pPr marL="12700">
              <a:lnSpc>
                <a:spcPct val="100000"/>
              </a:lnSpc>
            </a:pPr>
            <a:r>
              <a:rPr lang="en-US" sz="3200" spc="-140" dirty="0">
                <a:solidFill>
                  <a:srgbClr val="231F20"/>
                </a:solidFill>
                <a:latin typeface="Century Gothic" panose="020B0502020202020204" pitchFamily="34" charset="0"/>
                <a:cs typeface="Futura LT Pro Book"/>
              </a:rPr>
              <a:t>7. Capacity needs for implementation</a:t>
            </a:r>
          </a:p>
          <a:p>
            <a:pPr marL="12700">
              <a:lnSpc>
                <a:spcPct val="100000"/>
              </a:lnSpc>
            </a:pPr>
            <a:r>
              <a:rPr lang="en-US" sz="3200" spc="-140" dirty="0">
                <a:solidFill>
                  <a:srgbClr val="231F20"/>
                </a:solidFill>
                <a:latin typeface="Century Gothic" panose="020B0502020202020204" pitchFamily="34" charset="0"/>
                <a:cs typeface="Futura LT Pro Book"/>
              </a:rPr>
              <a:t>8. Analysis of constraints &amp; potential solutions</a:t>
            </a:r>
          </a:p>
          <a:p>
            <a:pPr marL="12700">
              <a:lnSpc>
                <a:spcPct val="100000"/>
              </a:lnSpc>
            </a:pPr>
            <a:r>
              <a:rPr lang="en-US" sz="3200" spc="-140" dirty="0">
                <a:solidFill>
                  <a:srgbClr val="231F20"/>
                </a:solidFill>
                <a:latin typeface="Century Gothic" panose="020B0502020202020204" pitchFamily="34" charset="0"/>
                <a:cs typeface="Futura LT Pro Book"/>
              </a:rPr>
              <a:t>9. Plans for demonstrating program impact</a:t>
            </a:r>
          </a:p>
          <a:p>
            <a:pPr marL="12700">
              <a:lnSpc>
                <a:spcPct val="100000"/>
              </a:lnSpc>
            </a:pPr>
            <a:r>
              <a:rPr lang="en-US" sz="3200" spc="-140" dirty="0">
                <a:solidFill>
                  <a:srgbClr val="231F20"/>
                </a:solidFill>
                <a:latin typeface="Century Gothic" panose="020B0502020202020204" pitchFamily="34" charset="0"/>
                <a:cs typeface="Futura LT Pro Book"/>
              </a:rPr>
              <a:t>10. Mechanism for plan updates</a:t>
            </a:r>
            <a:endParaRPr lang="en-US" sz="3200" spc="-100" dirty="0">
              <a:solidFill>
                <a:srgbClr val="231F20"/>
              </a:solidFill>
              <a:latin typeface="Century Gothic" panose="020B0502020202020204" pitchFamily="34" charset="0"/>
              <a:cs typeface="Futura LT Pro Book"/>
            </a:endParaRPr>
          </a:p>
          <a:p>
            <a:pPr marL="12700"/>
            <a:endParaRPr lang="en-US" sz="3400" spc="-100" dirty="0">
              <a:solidFill>
                <a:srgbClr val="231F20"/>
              </a:solidFill>
              <a:latin typeface="Century Gothic" panose="020B0502020202020204" pitchFamily="34" charset="0"/>
              <a:cs typeface="Futura LT Pro Book"/>
            </a:endParaRPr>
          </a:p>
        </p:txBody>
      </p:sp>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615749" y="517564"/>
            <a:ext cx="9107806" cy="705321"/>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MEL Plan: Components</a:t>
            </a:r>
            <a:endParaRPr sz="4800" b="1" spc="-100" dirty="0">
              <a:solidFill>
                <a:srgbClr val="A29CC0"/>
              </a:solidFill>
              <a:latin typeface="Century Gothic" panose="020B0502020202020204" pitchFamily="34" charset="0"/>
              <a:cs typeface="Gill Sans MT"/>
            </a:endParaRPr>
          </a:p>
        </p:txBody>
      </p:sp>
      <p:pic>
        <p:nvPicPr>
          <p:cNvPr id="3" name="Picture 2">
            <a:extLst>
              <a:ext uri="{FF2B5EF4-FFF2-40B4-BE49-F238E27FC236}">
                <a16:creationId xmlns:a16="http://schemas.microsoft.com/office/drawing/2014/main" id="{36EDC946-75B0-473D-912A-33C01437B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6737663" y="1219200"/>
            <a:ext cx="3320737" cy="2209800"/>
          </a:xfrm>
          <a:prstGeom prst="rect">
            <a:avLst/>
          </a:prstGeom>
        </p:spPr>
      </p:pic>
    </p:spTree>
    <p:extLst>
      <p:ext uri="{BB962C8B-B14F-4D97-AF65-F5344CB8AC3E}">
        <p14:creationId xmlns:p14="http://schemas.microsoft.com/office/powerpoint/2010/main" val="1047846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76DA2-60F0-4949-A3BA-36F40C7978CE}"/>
              </a:ext>
            </a:extLst>
          </p:cNvPr>
          <p:cNvSpPr>
            <a:spLocks noGrp="1"/>
          </p:cNvSpPr>
          <p:nvPr>
            <p:ph type="title"/>
          </p:nvPr>
        </p:nvSpPr>
        <p:spPr/>
        <p:txBody>
          <a:bodyPr/>
          <a:lstStyle/>
          <a:p>
            <a:r>
              <a:rPr lang="en-US" dirty="0">
                <a:latin typeface="Century Gothic" panose="020B0502020202020204" pitchFamily="34" charset="0"/>
              </a:rPr>
              <a:t>Staircase Diagram</a:t>
            </a:r>
          </a:p>
        </p:txBody>
      </p:sp>
      <p:pic>
        <p:nvPicPr>
          <p:cNvPr id="1028" name="Picture 4" descr="https://www.k4health.org/sites/default/files/migrated_toolkit_files/MLEstaircase_revised_4-13-12.PNG">
            <a:extLst>
              <a:ext uri="{FF2B5EF4-FFF2-40B4-BE49-F238E27FC236}">
                <a16:creationId xmlns:a16="http://schemas.microsoft.com/office/drawing/2014/main" id="{DEA39F7E-3222-4013-B1FF-9E5769383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769" y="2514600"/>
            <a:ext cx="8968633" cy="3838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7884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6" name="object 3">
            <a:extLst>
              <a:ext uri="{FF2B5EF4-FFF2-40B4-BE49-F238E27FC236}">
                <a16:creationId xmlns:a16="http://schemas.microsoft.com/office/drawing/2014/main" id="{07B9AF94-28AB-45D2-8275-EF9FBA0AACAA}"/>
              </a:ext>
            </a:extLst>
          </p:cNvPr>
          <p:cNvSpPr txBox="1"/>
          <p:nvPr/>
        </p:nvSpPr>
        <p:spPr>
          <a:xfrm>
            <a:off x="475297" y="172398"/>
            <a:ext cx="8973503" cy="1277209"/>
          </a:xfrm>
          <a:prstGeom prst="rect">
            <a:avLst/>
          </a:prstGeom>
        </p:spPr>
        <p:txBody>
          <a:bodyPr vert="horz" wrap="square" lIns="0" tIns="0" rIns="0" bIns="0" rtlCol="0">
            <a:spAutoFit/>
          </a:bodyPr>
          <a:lstStyle/>
          <a:p>
            <a:pPr marL="12700">
              <a:lnSpc>
                <a:spcPts val="5480"/>
              </a:lnSpc>
            </a:pPr>
            <a:r>
              <a:rPr lang="en-US" sz="3600" b="1" spc="-100" dirty="0">
                <a:solidFill>
                  <a:srgbClr val="A29CC0"/>
                </a:solidFill>
                <a:latin typeface="Century Gothic" panose="020B0502020202020204" pitchFamily="34" charset="0"/>
                <a:cs typeface="Gill Sans MT"/>
              </a:rPr>
              <a:t>3. What are we doing? Types of Monitoring</a:t>
            </a:r>
            <a:endParaRPr sz="3600" b="1" spc="-100" dirty="0">
              <a:solidFill>
                <a:srgbClr val="A29CC0"/>
              </a:solidFill>
              <a:latin typeface="Century Gothic" panose="020B0502020202020204" pitchFamily="34" charset="0"/>
              <a:cs typeface="Gill Sans MT"/>
            </a:endParaRPr>
          </a:p>
          <a:p>
            <a:pPr marL="12700">
              <a:lnSpc>
                <a:spcPts val="5000"/>
              </a:lnSpc>
            </a:pPr>
            <a:endParaRPr sz="3200" dirty="0">
              <a:solidFill>
                <a:srgbClr val="1E1860"/>
              </a:solidFill>
              <a:latin typeface="Century Gothic" panose="020B0502020202020204" pitchFamily="34" charset="0"/>
              <a:cs typeface="Gill Sans MT"/>
            </a:endParaRPr>
          </a:p>
        </p:txBody>
      </p:sp>
      <p:sp>
        <p:nvSpPr>
          <p:cNvPr id="7" name="object 5">
            <a:extLst>
              <a:ext uri="{FF2B5EF4-FFF2-40B4-BE49-F238E27FC236}">
                <a16:creationId xmlns:a16="http://schemas.microsoft.com/office/drawing/2014/main" id="{55D99E01-822E-4BAE-98F0-08E09B20B899}"/>
              </a:ext>
            </a:extLst>
          </p:cNvPr>
          <p:cNvSpPr txBox="1"/>
          <p:nvPr/>
        </p:nvSpPr>
        <p:spPr>
          <a:xfrm>
            <a:off x="228600" y="1449607"/>
            <a:ext cx="9592527" cy="5463034"/>
          </a:xfrm>
          <a:prstGeom prst="rect">
            <a:avLst/>
          </a:prstGeom>
        </p:spPr>
        <p:txBody>
          <a:bodyPr vert="horz" wrap="square" lIns="0" tIns="0" rIns="0" bIns="0" rtlCol="0">
            <a:spAutoFit/>
          </a:bodyPr>
          <a:lstStyle/>
          <a:p>
            <a:pPr marL="469900" lvl="1">
              <a:spcAft>
                <a:spcPts val="600"/>
              </a:spcAft>
            </a:pPr>
            <a:r>
              <a:rPr lang="en-US" sz="3200" b="1" u="sng" spc="-140" dirty="0">
                <a:solidFill>
                  <a:srgbClr val="231F20"/>
                </a:solidFill>
                <a:latin typeface="Century Gothic" panose="020B0502020202020204" pitchFamily="34" charset="0"/>
                <a:cs typeface="Futura LT Pro Book"/>
              </a:rPr>
              <a:t>Process monitoring</a:t>
            </a:r>
          </a:p>
          <a:p>
            <a:pPr marL="1384300" lvl="2"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Tracks the implementation of program activities (inputs, activities)</a:t>
            </a:r>
          </a:p>
          <a:p>
            <a:pPr marL="469900" lvl="1">
              <a:spcAft>
                <a:spcPts val="600"/>
              </a:spcAft>
            </a:pPr>
            <a:r>
              <a:rPr lang="en-US" sz="3200" b="1" u="sng" spc="-140" dirty="0">
                <a:solidFill>
                  <a:srgbClr val="231F20"/>
                </a:solidFill>
                <a:latin typeface="Century Gothic" panose="020B0502020202020204" pitchFamily="34" charset="0"/>
                <a:cs typeface="Futura LT Pro Book"/>
              </a:rPr>
              <a:t>Quality assessment</a:t>
            </a:r>
          </a:p>
          <a:p>
            <a:pPr marL="1384300" lvl="2"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Examines the content and approach used in the program</a:t>
            </a:r>
          </a:p>
          <a:p>
            <a:pPr marL="1384300" lvl="2"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Assesses quality and consistency</a:t>
            </a:r>
          </a:p>
          <a:p>
            <a:pPr marL="469900" lvl="1">
              <a:spcAft>
                <a:spcPts val="600"/>
              </a:spcAft>
            </a:pPr>
            <a:r>
              <a:rPr lang="en-US" sz="3200" b="1" u="sng" spc="-140" dirty="0">
                <a:solidFill>
                  <a:srgbClr val="231F20"/>
                </a:solidFill>
                <a:latin typeface="Century Gothic" panose="020B0502020202020204" pitchFamily="34" charset="0"/>
                <a:cs typeface="Futura LT Pro Book"/>
              </a:rPr>
              <a:t>Process evaluation</a:t>
            </a:r>
          </a:p>
          <a:p>
            <a:pPr marL="1384300" lvl="2"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Focuses on changes in the program needed for corrective action during program implementation </a:t>
            </a:r>
          </a:p>
          <a:p>
            <a:pPr marL="1384300" lvl="2" indent="-457200">
              <a:spcAft>
                <a:spcPts val="600"/>
              </a:spcAft>
              <a:buFont typeface="Wingdings" panose="05000000000000000000" pitchFamily="2" charset="2"/>
              <a:buChar char="§"/>
            </a:pPr>
            <a:endParaRPr lang="en-US" sz="2800" spc="-140" dirty="0">
              <a:solidFill>
                <a:srgbClr val="231F20"/>
              </a:solidFill>
              <a:latin typeface="Century Gothic" panose="020B0502020202020204" pitchFamily="34" charset="0"/>
              <a:cs typeface="Futura LT Pro Book"/>
            </a:endParaRPr>
          </a:p>
        </p:txBody>
      </p:sp>
    </p:spTree>
    <p:extLst>
      <p:ext uri="{BB962C8B-B14F-4D97-AF65-F5344CB8AC3E}">
        <p14:creationId xmlns:p14="http://schemas.microsoft.com/office/powerpoint/2010/main" val="374977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6" name="object 3">
            <a:extLst>
              <a:ext uri="{FF2B5EF4-FFF2-40B4-BE49-F238E27FC236}">
                <a16:creationId xmlns:a16="http://schemas.microsoft.com/office/drawing/2014/main" id="{07B9AF94-28AB-45D2-8275-EF9FBA0AACAA}"/>
              </a:ext>
            </a:extLst>
          </p:cNvPr>
          <p:cNvSpPr txBox="1"/>
          <p:nvPr/>
        </p:nvSpPr>
        <p:spPr>
          <a:xfrm>
            <a:off x="533400" y="228600"/>
            <a:ext cx="9107806" cy="923330"/>
          </a:xfrm>
          <a:prstGeom prst="rect">
            <a:avLst/>
          </a:prstGeom>
        </p:spPr>
        <p:txBody>
          <a:bodyPr vert="horz" wrap="square" lIns="0" tIns="0" rIns="0" bIns="0" rtlCol="0">
            <a:spAutoFit/>
          </a:bodyPr>
          <a:lstStyle/>
          <a:p>
            <a:pPr marL="12700">
              <a:lnSpc>
                <a:spcPts val="3600"/>
              </a:lnSpc>
            </a:pPr>
            <a:r>
              <a:rPr lang="en-US" sz="3600" b="1" spc="-100" dirty="0">
                <a:solidFill>
                  <a:srgbClr val="A29CC0"/>
                </a:solidFill>
                <a:latin typeface="Century Gothic" panose="020B0502020202020204" pitchFamily="34" charset="0"/>
                <a:cs typeface="Gill Sans MT"/>
              </a:rPr>
              <a:t>4. Are we implementing the program as planned? Types of Monitoring</a:t>
            </a:r>
          </a:p>
        </p:txBody>
      </p:sp>
      <p:sp>
        <p:nvSpPr>
          <p:cNvPr id="7" name="object 5">
            <a:extLst>
              <a:ext uri="{FF2B5EF4-FFF2-40B4-BE49-F238E27FC236}">
                <a16:creationId xmlns:a16="http://schemas.microsoft.com/office/drawing/2014/main" id="{55D99E01-822E-4BAE-98F0-08E09B20B899}"/>
              </a:ext>
            </a:extLst>
          </p:cNvPr>
          <p:cNvSpPr txBox="1"/>
          <p:nvPr/>
        </p:nvSpPr>
        <p:spPr>
          <a:xfrm>
            <a:off x="304800" y="1600200"/>
            <a:ext cx="9525000" cy="6740307"/>
          </a:xfrm>
          <a:prstGeom prst="rect">
            <a:avLst/>
          </a:prstGeom>
        </p:spPr>
        <p:txBody>
          <a:bodyPr vert="horz" wrap="square" lIns="0" tIns="0" rIns="0" bIns="0" rtlCol="0">
            <a:spAutoFit/>
          </a:bodyPr>
          <a:lstStyle/>
          <a:p>
            <a:pPr marL="469900" indent="-457200">
              <a:spcAft>
                <a:spcPts val="600"/>
              </a:spcAft>
              <a:buFont typeface="Courier New" panose="02070309020205020404" pitchFamily="49" charset="0"/>
              <a:buChar char="o"/>
            </a:pPr>
            <a:r>
              <a:rPr lang="en-US" sz="3200" b="1" u="sng" spc="-140" dirty="0">
                <a:solidFill>
                  <a:srgbClr val="231F20"/>
                </a:solidFill>
                <a:latin typeface="Century Gothic" panose="020B0502020202020204" pitchFamily="34" charset="0"/>
                <a:cs typeface="Futura LT Pro Book"/>
              </a:rPr>
              <a:t>Output monitoring</a:t>
            </a:r>
          </a:p>
          <a:p>
            <a:pPr marL="927100" lvl="1"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Tracks the number of activities (trainings, resources and services) implemented over the course of the program and whether they are happening at a level sufficient to cover the target population as intended</a:t>
            </a:r>
          </a:p>
          <a:p>
            <a:pPr marL="927100" lvl="1"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Quantitative in nature</a:t>
            </a:r>
          </a:p>
          <a:p>
            <a:pPr marL="469900" indent="-457200">
              <a:spcAft>
                <a:spcPts val="600"/>
              </a:spcAft>
              <a:buFont typeface="Courier New" panose="02070309020205020404" pitchFamily="49" charset="0"/>
              <a:buChar char="o"/>
            </a:pPr>
            <a:r>
              <a:rPr lang="en-US" sz="3200" b="1" u="sng" spc="-140" dirty="0">
                <a:solidFill>
                  <a:srgbClr val="231F20"/>
                </a:solidFill>
                <a:latin typeface="Century Gothic" panose="020B0502020202020204" pitchFamily="34" charset="0"/>
                <a:cs typeface="Futura LT Pro Book"/>
              </a:rPr>
              <a:t>Outcome monitoring</a:t>
            </a:r>
          </a:p>
          <a:p>
            <a:pPr marL="927100" lvl="1"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Periodic assessment of the effects from program inputs and outputs, usually initiated after the first or second year of the program and annually thereafter</a:t>
            </a:r>
          </a:p>
          <a:p>
            <a:pPr marL="927100" lvl="1" indent="-457200">
              <a:spcAft>
                <a:spcPts val="6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For national health programs, outcome monitoring is typically conducted through population-based surveys.</a:t>
            </a:r>
          </a:p>
          <a:p>
            <a:pPr marL="469900" lvl="1">
              <a:spcAft>
                <a:spcPts val="600"/>
              </a:spcAft>
            </a:pPr>
            <a:endParaRPr lang="en-US" sz="3600" spc="-140" dirty="0">
              <a:solidFill>
                <a:srgbClr val="231F20"/>
              </a:solidFill>
              <a:latin typeface="Century Gothic" panose="020B0502020202020204" pitchFamily="34" charset="0"/>
              <a:cs typeface="Futura LT Pro Book"/>
            </a:endParaRPr>
          </a:p>
        </p:txBody>
      </p:sp>
    </p:spTree>
    <p:extLst>
      <p:ext uri="{BB962C8B-B14F-4D97-AF65-F5344CB8AC3E}">
        <p14:creationId xmlns:p14="http://schemas.microsoft.com/office/powerpoint/2010/main" val="365735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6" name="object 3">
            <a:extLst>
              <a:ext uri="{FF2B5EF4-FFF2-40B4-BE49-F238E27FC236}">
                <a16:creationId xmlns:a16="http://schemas.microsoft.com/office/drawing/2014/main" id="{07B9AF94-28AB-45D2-8275-EF9FBA0AACAA}"/>
              </a:ext>
            </a:extLst>
          </p:cNvPr>
          <p:cNvSpPr txBox="1"/>
          <p:nvPr/>
        </p:nvSpPr>
        <p:spPr>
          <a:xfrm>
            <a:off x="645794" y="228600"/>
            <a:ext cx="9107806" cy="923330"/>
          </a:xfrm>
          <a:prstGeom prst="rect">
            <a:avLst/>
          </a:prstGeom>
        </p:spPr>
        <p:txBody>
          <a:bodyPr vert="horz" wrap="square" lIns="0" tIns="0" rIns="0" bIns="0" rtlCol="0">
            <a:spAutoFit/>
          </a:bodyPr>
          <a:lstStyle/>
          <a:p>
            <a:pPr marL="12700">
              <a:lnSpc>
                <a:spcPts val="3600"/>
              </a:lnSpc>
            </a:pPr>
            <a:r>
              <a:rPr lang="en-US" sz="3600" b="1" spc="-100" dirty="0">
                <a:solidFill>
                  <a:srgbClr val="A29CC0"/>
                </a:solidFill>
                <a:latin typeface="Century Gothic" panose="020B0502020202020204" pitchFamily="34" charset="0"/>
                <a:cs typeface="Gill Sans MT"/>
              </a:rPr>
              <a:t>5. Are interventions working/making a difference?</a:t>
            </a:r>
          </a:p>
        </p:txBody>
      </p:sp>
      <p:sp>
        <p:nvSpPr>
          <p:cNvPr id="7" name="object 5">
            <a:extLst>
              <a:ext uri="{FF2B5EF4-FFF2-40B4-BE49-F238E27FC236}">
                <a16:creationId xmlns:a16="http://schemas.microsoft.com/office/drawing/2014/main" id="{55D99E01-822E-4BAE-98F0-08E09B20B899}"/>
              </a:ext>
            </a:extLst>
          </p:cNvPr>
          <p:cNvSpPr txBox="1"/>
          <p:nvPr/>
        </p:nvSpPr>
        <p:spPr>
          <a:xfrm>
            <a:off x="609600" y="1478369"/>
            <a:ext cx="8763000" cy="5586145"/>
          </a:xfrm>
          <a:prstGeom prst="rect">
            <a:avLst/>
          </a:prstGeom>
        </p:spPr>
        <p:txBody>
          <a:bodyPr vert="horz" wrap="square" lIns="0" tIns="0" rIns="0" bIns="0" rtlCol="0">
            <a:spAutoFit/>
          </a:bodyPr>
          <a:lstStyle/>
          <a:p>
            <a:pPr marL="12700">
              <a:spcAft>
                <a:spcPts val="1800"/>
              </a:spcAft>
            </a:pPr>
            <a:r>
              <a:rPr lang="en-US" sz="3200" b="1" u="sng" spc="-140" dirty="0">
                <a:solidFill>
                  <a:srgbClr val="231F20"/>
                </a:solidFill>
                <a:latin typeface="Century Gothic" panose="020B0502020202020204" pitchFamily="34" charset="0"/>
                <a:cs typeface="Futura LT Pro Book"/>
              </a:rPr>
              <a:t>Outcome evaluation</a:t>
            </a:r>
          </a:p>
          <a:p>
            <a:pPr marL="927100" lvl="1" indent="-457200">
              <a:spcAft>
                <a:spcPts val="18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Understand the kind of change desired and the means by which that change could occur</a:t>
            </a:r>
          </a:p>
          <a:p>
            <a:pPr marL="927100" lvl="1" indent="-457200">
              <a:spcAft>
                <a:spcPts val="18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Operationalize the definition of the desired change</a:t>
            </a:r>
          </a:p>
          <a:p>
            <a:pPr marL="927100" lvl="1" indent="-457200">
              <a:spcAft>
                <a:spcPts val="18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Identify appropriate indicators that can measure the change</a:t>
            </a:r>
          </a:p>
          <a:p>
            <a:pPr marL="927100" lvl="1" indent="-457200">
              <a:spcAft>
                <a:spcPts val="1800"/>
              </a:spcAft>
              <a:buFont typeface="Wingdings" panose="05000000000000000000" pitchFamily="2" charset="2"/>
              <a:buChar char="§"/>
            </a:pPr>
            <a:r>
              <a:rPr lang="en-US" sz="2800" spc="-140" dirty="0">
                <a:solidFill>
                  <a:srgbClr val="231F20"/>
                </a:solidFill>
                <a:latin typeface="Century Gothic" panose="020B0502020202020204" pitchFamily="34" charset="0"/>
                <a:cs typeface="Futura LT Pro Book"/>
              </a:rPr>
              <a:t>Determine the feasibility of the program to produce the desired change</a:t>
            </a:r>
          </a:p>
          <a:p>
            <a:pPr marL="469900" lvl="1">
              <a:spcAft>
                <a:spcPts val="600"/>
              </a:spcAft>
            </a:pPr>
            <a:endParaRPr lang="en-US" sz="3200" spc="-140" dirty="0">
              <a:solidFill>
                <a:srgbClr val="231F20"/>
              </a:solidFill>
              <a:latin typeface="Century Gothic" panose="020B0502020202020204" pitchFamily="34" charset="0"/>
              <a:cs typeface="Futura LT Pro Book"/>
            </a:endParaRPr>
          </a:p>
        </p:txBody>
      </p:sp>
    </p:spTree>
    <p:extLst>
      <p:ext uri="{BB962C8B-B14F-4D97-AF65-F5344CB8AC3E}">
        <p14:creationId xmlns:p14="http://schemas.microsoft.com/office/powerpoint/2010/main" val="94052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533400" y="564932"/>
            <a:ext cx="9266355" cy="705321"/>
          </a:xfrm>
          <a:prstGeom prst="rect">
            <a:avLst/>
          </a:prstGeom>
        </p:spPr>
        <p:txBody>
          <a:bodyPr vert="horz" wrap="square" lIns="0" tIns="0" rIns="0" bIns="0" rtlCol="0">
            <a:spAutoFit/>
          </a:bodyPr>
          <a:lstStyle/>
          <a:p>
            <a:pPr marL="12700">
              <a:lnSpc>
                <a:spcPts val="5480"/>
              </a:lnSpc>
            </a:pPr>
            <a:r>
              <a:rPr lang="en-US" sz="4400" b="1" spc="-100" dirty="0">
                <a:solidFill>
                  <a:srgbClr val="A29CC0"/>
                </a:solidFill>
                <a:latin typeface="Century Gothic" panose="020B0502020202020204" pitchFamily="34" charset="0"/>
                <a:cs typeface="Gill Sans MT"/>
              </a:rPr>
              <a:t>HIS Strengthening Resource Center</a:t>
            </a:r>
            <a:endParaRPr sz="4400" b="1" spc="-100" dirty="0">
              <a:solidFill>
                <a:srgbClr val="A29CC0"/>
              </a:solidFill>
              <a:latin typeface="Century Gothic" panose="020B0502020202020204" pitchFamily="34" charset="0"/>
              <a:cs typeface="Gill Sans MT"/>
            </a:endParaRPr>
          </a:p>
        </p:txBody>
      </p:sp>
      <p:pic>
        <p:nvPicPr>
          <p:cNvPr id="4" name="Picture 3">
            <a:extLst>
              <a:ext uri="{FF2B5EF4-FFF2-40B4-BE49-F238E27FC236}">
                <a16:creationId xmlns:a16="http://schemas.microsoft.com/office/drawing/2014/main" id="{A898AAB6-C8B9-4F94-B1E9-1ACEE9AA220C}"/>
              </a:ext>
            </a:extLst>
          </p:cNvPr>
          <p:cNvPicPr>
            <a:picLocks noChangeAspect="1"/>
          </p:cNvPicPr>
          <p:nvPr/>
        </p:nvPicPr>
        <p:blipFill>
          <a:blip r:embed="rId3"/>
          <a:stretch>
            <a:fillRect/>
          </a:stretch>
        </p:blipFill>
        <p:spPr>
          <a:xfrm>
            <a:off x="-837" y="0"/>
            <a:ext cx="10090213" cy="8305800"/>
          </a:xfrm>
          <a:prstGeom prst="rect">
            <a:avLst/>
          </a:prstGeom>
        </p:spPr>
      </p:pic>
    </p:spTree>
    <p:extLst>
      <p:ext uri="{BB962C8B-B14F-4D97-AF65-F5344CB8AC3E}">
        <p14:creationId xmlns:p14="http://schemas.microsoft.com/office/powerpoint/2010/main" val="4256948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5" name="object 5"/>
          <p:cNvSpPr/>
          <p:nvPr/>
        </p:nvSpPr>
        <p:spPr>
          <a:xfrm>
            <a:off x="0" y="1143000"/>
            <a:ext cx="10058400" cy="5434037"/>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8" name="object 8"/>
          <p:cNvSpPr txBox="1"/>
          <p:nvPr/>
        </p:nvSpPr>
        <p:spPr>
          <a:xfrm>
            <a:off x="838200" y="2357338"/>
            <a:ext cx="8382000" cy="3129062"/>
          </a:xfrm>
          <a:prstGeom prst="rect">
            <a:avLst/>
          </a:prstGeom>
        </p:spPr>
        <p:txBody>
          <a:bodyPr vert="horz" wrap="square" lIns="0" tIns="0" rIns="0" bIns="0" rtlCol="0">
            <a:spAutoFit/>
          </a:bodyPr>
          <a:lstStyle/>
          <a:p>
            <a:r>
              <a:rPr lang="en-US" sz="2000" spc="-100" dirty="0">
                <a:solidFill>
                  <a:schemeClr val="bg1"/>
                </a:solidFill>
                <a:latin typeface="Century Gothic" panose="020B0502020202020204" pitchFamily="34"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Views expressed are not necessarily those of USAID or the United States government. </a:t>
            </a:r>
          </a:p>
          <a:p>
            <a:pPr marL="12700" marR="819150">
              <a:lnSpc>
                <a:spcPts val="5200"/>
              </a:lnSpc>
            </a:pPr>
            <a:r>
              <a:rPr lang="en-US" sz="2000" b="1" spc="-100" dirty="0">
                <a:solidFill>
                  <a:srgbClr val="1E1860"/>
                </a:solidFill>
                <a:latin typeface="Century Gothic" panose="020B0502020202020204" pitchFamily="34" charset="0"/>
                <a:cs typeface="Futura LT Pro Book"/>
              </a:rPr>
              <a:t>www.measureevaluation.org</a:t>
            </a:r>
          </a:p>
        </p:txBody>
      </p:sp>
      <p:sp>
        <p:nvSpPr>
          <p:cNvPr id="11"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7"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40134" b="23721"/>
          <a:stretch/>
        </p:blipFill>
        <p:spPr>
          <a:xfrm>
            <a:off x="6096000" y="6705600"/>
            <a:ext cx="2159599" cy="990600"/>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1626" y="6598626"/>
            <a:ext cx="1274374" cy="1089590"/>
          </a:xfrm>
          <a:prstGeom prst="rect">
            <a:avLst/>
          </a:prstGeom>
        </p:spPr>
      </p:pic>
    </p:spTree>
    <p:extLst>
      <p:ext uri="{BB962C8B-B14F-4D97-AF65-F5344CB8AC3E}">
        <p14:creationId xmlns:p14="http://schemas.microsoft.com/office/powerpoint/2010/main" val="193111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3" name="object 3"/>
          <p:cNvSpPr/>
          <p:nvPr/>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solidFill>
                <a:srgbClr val="1E1860"/>
              </a:solidFill>
              <a:latin typeface="Futura Lt BT" panose="020B0402020204020303" pitchFamily="34" charset="0"/>
            </a:endParaRPr>
          </a:p>
        </p:txBody>
      </p:sp>
      <p:sp>
        <p:nvSpPr>
          <p:cNvPr id="5" name="object 5"/>
          <p:cNvSpPr/>
          <p:nvPr/>
        </p:nvSpPr>
        <p:spPr>
          <a:xfrm>
            <a:off x="0" y="1190824"/>
            <a:ext cx="10058400" cy="5396284"/>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8" name="object 8"/>
          <p:cNvSpPr txBox="1"/>
          <p:nvPr/>
        </p:nvSpPr>
        <p:spPr>
          <a:xfrm>
            <a:off x="609600" y="381000"/>
            <a:ext cx="8182364" cy="5834931"/>
          </a:xfrm>
          <a:prstGeom prst="rect">
            <a:avLst/>
          </a:prstGeom>
        </p:spPr>
        <p:txBody>
          <a:bodyPr vert="horz" wrap="square" lIns="0" tIns="0" rIns="0" bIns="0" rtlCol="0">
            <a:spAutoFit/>
          </a:bodyPr>
          <a:lstStyle/>
          <a:p>
            <a:pPr marL="12700">
              <a:lnSpc>
                <a:spcPts val="6495"/>
              </a:lnSpc>
            </a:pPr>
            <a:r>
              <a:rPr lang="en-US" sz="5700" b="1" spc="-100" dirty="0">
                <a:solidFill>
                  <a:srgbClr val="A29CC0"/>
                </a:solidFill>
                <a:latin typeface="Century Gothic" panose="020B0502020202020204" pitchFamily="34" charset="0"/>
                <a:cs typeface="Gill Sans MT"/>
              </a:rPr>
              <a:t>M&amp;E of Health Programs</a:t>
            </a:r>
          </a:p>
          <a:p>
            <a:pPr marL="12700" algn="ctr">
              <a:lnSpc>
                <a:spcPts val="6495"/>
              </a:lnSpc>
            </a:pPr>
            <a:endParaRPr lang="en-US" sz="4400" b="1" spc="-265" dirty="0">
              <a:solidFill>
                <a:schemeClr val="bg1"/>
              </a:solidFill>
              <a:latin typeface="Century Gothic" panose="020B0502020202020204" pitchFamily="34" charset="0"/>
              <a:cs typeface="Gill Sans MT"/>
            </a:endParaRPr>
          </a:p>
          <a:p>
            <a:pPr marL="12700">
              <a:lnSpc>
                <a:spcPts val="6495"/>
              </a:lnSpc>
            </a:pPr>
            <a:r>
              <a:rPr lang="en-US" sz="4400" b="1" spc="-265" dirty="0">
                <a:solidFill>
                  <a:schemeClr val="bg1"/>
                </a:solidFill>
                <a:latin typeface="Century Gothic" panose="020B0502020202020204" pitchFamily="34" charset="0"/>
                <a:cs typeface="Gill Sans MT"/>
              </a:rPr>
              <a:t>Monitoring, Evaluation, and Learning </a:t>
            </a:r>
          </a:p>
          <a:p>
            <a:pPr marL="12700">
              <a:lnSpc>
                <a:spcPts val="6495"/>
              </a:lnSpc>
            </a:pPr>
            <a:r>
              <a:rPr lang="en-US" sz="4400" b="1" spc="-265" dirty="0">
                <a:solidFill>
                  <a:schemeClr val="bg1"/>
                </a:solidFill>
                <a:latin typeface="Century Gothic" panose="020B0502020202020204" pitchFamily="34" charset="0"/>
                <a:cs typeface="Gill Sans MT"/>
              </a:rPr>
              <a:t>(MEL) Fundamentals</a:t>
            </a: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chemeClr val="bg1"/>
              </a:solidFill>
              <a:latin typeface="Futura Lt BT" panose="020B0402020204020303" pitchFamily="34" charset="0"/>
              <a:cs typeface="Gill Sans MT"/>
            </a:endParaRPr>
          </a:p>
        </p:txBody>
      </p:sp>
      <p:sp>
        <p:nvSpPr>
          <p:cNvPr id="6"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3620356" y="698506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4" name="object 9"/>
          <p:cNvSpPr txBox="1"/>
          <p:nvPr/>
        </p:nvSpPr>
        <p:spPr>
          <a:xfrm>
            <a:off x="5181600" y="4926785"/>
            <a:ext cx="4493260" cy="1141338"/>
          </a:xfrm>
          <a:prstGeom prst="rect">
            <a:avLst/>
          </a:prstGeom>
        </p:spPr>
        <p:txBody>
          <a:bodyPr vert="horz" wrap="square" lIns="0" tIns="0" rIns="0" bIns="0" rtlCol="0">
            <a:spAutoFit/>
          </a:bodyPr>
          <a:lstStyle/>
          <a:p>
            <a:pPr marL="12700">
              <a:lnSpc>
                <a:spcPts val="2200"/>
              </a:lnSpc>
            </a:pPr>
            <a:r>
              <a:rPr lang="en-US" sz="2000" b="1" dirty="0">
                <a:solidFill>
                  <a:srgbClr val="1E1860"/>
                </a:solidFill>
                <a:latin typeface="Century Gothic" panose="020B0502020202020204" pitchFamily="34" charset="0"/>
                <a:cs typeface="Futura LT Pro Book"/>
              </a:rPr>
              <a:t>M&amp;</a:t>
            </a:r>
            <a:r>
              <a:rPr lang="en-US" sz="2000" b="1">
                <a:solidFill>
                  <a:srgbClr val="1E1860"/>
                </a:solidFill>
                <a:latin typeface="Century Gothic" panose="020B0502020202020204" pitchFamily="34" charset="0"/>
                <a:cs typeface="Futura LT Pro Book"/>
              </a:rPr>
              <a:t>E Orientation</a:t>
            </a:r>
            <a:endParaRPr lang="en-US" sz="2000" b="1" dirty="0">
              <a:solidFill>
                <a:srgbClr val="1E1860"/>
              </a:solidFill>
              <a:latin typeface="Century Gothic" panose="020B0502020202020204" pitchFamily="34" charset="0"/>
              <a:cs typeface="Futura LT Pro Book"/>
            </a:endParaRPr>
          </a:p>
          <a:p>
            <a:pPr marL="12700">
              <a:lnSpc>
                <a:spcPts val="2200"/>
              </a:lnSpc>
            </a:pPr>
            <a:r>
              <a:rPr lang="en-US" sz="2000" b="1" dirty="0">
                <a:solidFill>
                  <a:srgbClr val="1E1860"/>
                </a:solidFill>
                <a:latin typeface="Century Gothic" panose="020B0502020202020204" pitchFamily="34" charset="0"/>
                <a:cs typeface="Futura LT Pro Book"/>
              </a:rPr>
              <a:t>July 31, 2018</a:t>
            </a:r>
          </a:p>
          <a:p>
            <a:pPr marL="12700">
              <a:lnSpc>
                <a:spcPts val="2200"/>
              </a:lnSpc>
            </a:pPr>
            <a:r>
              <a:rPr lang="en-US" sz="2000" b="1" dirty="0">
                <a:solidFill>
                  <a:srgbClr val="1E1860"/>
                </a:solidFill>
                <a:latin typeface="Century Gothic" panose="020B0502020202020204" pitchFamily="34" charset="0"/>
                <a:cs typeface="Futura LT Pro Book"/>
              </a:rPr>
              <a:t>Dhaka, Bangladesh</a:t>
            </a:r>
          </a:p>
          <a:p>
            <a:pPr marL="12700">
              <a:lnSpc>
                <a:spcPts val="2250"/>
              </a:lnSpc>
            </a:pPr>
            <a:endParaRPr lang="en-US" sz="1600" dirty="0">
              <a:solidFill>
                <a:srgbClr val="1E1860"/>
              </a:solidFill>
              <a:latin typeface="Century Gothic" panose="020B0502020202020204" pitchFamily="34" charset="0"/>
              <a:cs typeface="Futura LT Pro Book"/>
            </a:endParaRPr>
          </a:p>
        </p:txBody>
      </p:sp>
      <p:pic>
        <p:nvPicPr>
          <p:cNvPr id="16" name="Picture 15"/>
          <p:cNvPicPr>
            <a:picLocks noChangeAspect="1"/>
          </p:cNvPicPr>
          <p:nvPr/>
        </p:nvPicPr>
        <p:blipFill rotWithShape="1">
          <a:blip r:embed="rId3">
            <a:extLst>
              <a:ext uri="{28A0092B-C50C-407E-A947-70E740481C1C}">
                <a14:useLocalDpi xmlns:a14="http://schemas.microsoft.com/office/drawing/2010/main" val="0"/>
              </a:ext>
            </a:extLst>
          </a:blip>
          <a:srcRect l="40134" b="23721"/>
          <a:stretch/>
        </p:blipFill>
        <p:spPr>
          <a:xfrm>
            <a:off x="7696200" y="6747933"/>
            <a:ext cx="2159599" cy="99060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21826" y="6682810"/>
            <a:ext cx="1274374" cy="1089590"/>
          </a:xfrm>
          <a:prstGeom prst="rect">
            <a:avLst/>
          </a:prstGeom>
        </p:spPr>
      </p:pic>
    </p:spTree>
    <p:extLst>
      <p:ext uri="{BB962C8B-B14F-4D97-AF65-F5344CB8AC3E}">
        <p14:creationId xmlns:p14="http://schemas.microsoft.com/office/powerpoint/2010/main" val="97964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5"/>
          <p:cNvSpPr txBox="1"/>
          <p:nvPr/>
        </p:nvSpPr>
        <p:spPr>
          <a:xfrm>
            <a:off x="685800" y="2286000"/>
            <a:ext cx="8422006" cy="3447098"/>
          </a:xfrm>
          <a:prstGeom prst="rect">
            <a:avLst/>
          </a:prstGeom>
        </p:spPr>
        <p:txBody>
          <a:bodyPr vert="horz" wrap="square" lIns="0" tIns="0" rIns="0" bIns="0" rtlCol="0">
            <a:spAutoFit/>
          </a:bodyPr>
          <a:lstStyle/>
          <a:p>
            <a:endParaRPr lang="en-US" sz="3200" dirty="0">
              <a:latin typeface="Century Gothic" panose="020B0502020202020204" pitchFamily="34" charset="0"/>
            </a:endParaRPr>
          </a:p>
          <a:p>
            <a:pPr marL="457200" indent="-457200">
              <a:buFont typeface="Arial" panose="020B0604020202020204" pitchFamily="34" charset="0"/>
              <a:buChar char="•"/>
            </a:pPr>
            <a:r>
              <a:rPr lang="en-US" sz="3200" dirty="0">
                <a:latin typeface="Century Gothic" panose="020B0502020202020204" pitchFamily="34" charset="0"/>
              </a:rPr>
              <a:t>Review terminology and concepts related to MEL</a:t>
            </a:r>
          </a:p>
          <a:p>
            <a:pPr marL="571500" indent="-571500">
              <a:buFont typeface="Arial" panose="020B0604020202020204" pitchFamily="34" charset="0"/>
              <a:buChar char="•"/>
            </a:pPr>
            <a:endParaRPr lang="en-US" sz="3200" dirty="0">
              <a:latin typeface="Century Gothic" panose="020B0502020202020204" pitchFamily="34" charset="0"/>
            </a:endParaRPr>
          </a:p>
          <a:p>
            <a:pPr marL="571500" indent="-571500">
              <a:buFont typeface="Arial" panose="020B0604020202020204" pitchFamily="34" charset="0"/>
              <a:buChar char="•"/>
            </a:pPr>
            <a:r>
              <a:rPr lang="en-US" sz="3200" dirty="0">
                <a:latin typeface="Century Gothic" panose="020B0502020202020204" pitchFamily="34" charset="0"/>
              </a:rPr>
              <a:t>Understand and discuss the role of MEL Plans in program planning and improvement</a:t>
            </a:r>
          </a:p>
        </p:txBody>
      </p:sp>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609600" y="457200"/>
            <a:ext cx="9107806" cy="705321"/>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Learning Objectives</a:t>
            </a:r>
            <a:endParaRPr sz="4800" b="1" spc="-100" dirty="0">
              <a:solidFill>
                <a:srgbClr val="A29CC0"/>
              </a:solidFill>
              <a:latin typeface="Century Gothic" panose="020B0502020202020204" pitchFamily="34" charset="0"/>
              <a:cs typeface="Gill Sans MT"/>
            </a:endParaRPr>
          </a:p>
        </p:txBody>
      </p:sp>
      <p:pic>
        <p:nvPicPr>
          <p:cNvPr id="3" name="Picture 2" descr="A picture containing clipart&#10;&#10;Description generated with high confidence">
            <a:extLst>
              <a:ext uri="{FF2B5EF4-FFF2-40B4-BE49-F238E27FC236}">
                <a16:creationId xmlns:a16="http://schemas.microsoft.com/office/drawing/2014/main" id="{ED3D4805-B336-4825-9002-BD4E319B99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304800"/>
            <a:ext cx="2324100" cy="1962150"/>
          </a:xfrm>
          <a:prstGeom prst="rect">
            <a:avLst/>
          </a:prstGeom>
        </p:spPr>
      </p:pic>
    </p:spTree>
    <p:extLst>
      <p:ext uri="{BB962C8B-B14F-4D97-AF65-F5344CB8AC3E}">
        <p14:creationId xmlns:p14="http://schemas.microsoft.com/office/powerpoint/2010/main" val="188745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5"/>
          <p:cNvSpPr txBox="1"/>
          <p:nvPr/>
        </p:nvSpPr>
        <p:spPr>
          <a:xfrm>
            <a:off x="685800" y="1676400"/>
            <a:ext cx="8422006" cy="4308872"/>
          </a:xfrm>
          <a:prstGeom prst="rect">
            <a:avLst/>
          </a:prstGeom>
        </p:spPr>
        <p:txBody>
          <a:bodyPr vert="horz" wrap="square" lIns="0" tIns="0" rIns="0" bIns="0" rtlCol="0">
            <a:spAutoFit/>
          </a:bodyPr>
          <a:lstStyle/>
          <a:p>
            <a:r>
              <a:rPr lang="en-US" sz="2800" b="1" dirty="0">
                <a:latin typeface="Century Gothic" panose="020B0502020202020204" pitchFamily="34" charset="0"/>
              </a:rPr>
              <a:t>Monitoring </a:t>
            </a:r>
          </a:p>
          <a:p>
            <a:pPr marL="571500" indent="-571500">
              <a:buFont typeface="Arial" panose="020B0604020202020204" pitchFamily="34" charset="0"/>
              <a:buChar char="•"/>
            </a:pPr>
            <a:r>
              <a:rPr lang="en-US" sz="2800" dirty="0">
                <a:latin typeface="Century Gothic" panose="020B0502020202020204" pitchFamily="34" charset="0"/>
              </a:rPr>
              <a:t>Routine tracking and reporting of priority information about a project or program: its inputs, activities, outputs, and outcomes. </a:t>
            </a:r>
          </a:p>
          <a:p>
            <a:pPr marL="571500" indent="-571500">
              <a:buFont typeface="Arial" panose="020B0604020202020204" pitchFamily="34" charset="0"/>
              <a:buChar char="•"/>
            </a:pPr>
            <a:endParaRPr lang="en-US" sz="2800" dirty="0">
              <a:latin typeface="Century Gothic" panose="020B0502020202020204" pitchFamily="34" charset="0"/>
            </a:endParaRPr>
          </a:p>
          <a:p>
            <a:r>
              <a:rPr lang="en-US" sz="2800" b="1" dirty="0">
                <a:latin typeface="Century Gothic" panose="020B0502020202020204" pitchFamily="34" charset="0"/>
              </a:rPr>
              <a:t>Evaluation </a:t>
            </a:r>
          </a:p>
          <a:p>
            <a:pPr marL="571500" indent="-571500">
              <a:buFont typeface="Arial" panose="020B0604020202020204" pitchFamily="34" charset="0"/>
              <a:buChar char="•"/>
            </a:pPr>
            <a:r>
              <a:rPr lang="en-US" sz="2800" dirty="0">
                <a:latin typeface="Century Gothic" panose="020B0502020202020204" pitchFamily="34" charset="0"/>
              </a:rPr>
              <a:t>Systematic collection of information about the activities, characteristics and outcomes of a specific program to determine its merit or worth. </a:t>
            </a:r>
          </a:p>
        </p:txBody>
      </p:sp>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615749" y="517564"/>
            <a:ext cx="9107806" cy="705321"/>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Monitoring, Evaluation . . . </a:t>
            </a:r>
            <a:endParaRPr sz="4800" b="1" spc="-100" dirty="0">
              <a:solidFill>
                <a:srgbClr val="A29CC0"/>
              </a:solidFill>
              <a:latin typeface="Century Gothic" panose="020B0502020202020204" pitchFamily="34" charset="0"/>
              <a:cs typeface="Gill Sans MT"/>
            </a:endParaRPr>
          </a:p>
        </p:txBody>
      </p:sp>
      <p:sp>
        <p:nvSpPr>
          <p:cNvPr id="2" name="TextBox 1">
            <a:extLst>
              <a:ext uri="{FF2B5EF4-FFF2-40B4-BE49-F238E27FC236}">
                <a16:creationId xmlns:a16="http://schemas.microsoft.com/office/drawing/2014/main" id="{A3979DBC-30E9-42F9-9F2B-B6BA5EDAE0FA}"/>
              </a:ext>
            </a:extLst>
          </p:cNvPr>
          <p:cNvSpPr txBox="1"/>
          <p:nvPr/>
        </p:nvSpPr>
        <p:spPr>
          <a:xfrm>
            <a:off x="457200" y="7254836"/>
            <a:ext cx="8901796" cy="338554"/>
          </a:xfrm>
          <a:prstGeom prst="rect">
            <a:avLst/>
          </a:prstGeom>
          <a:noFill/>
        </p:spPr>
        <p:txBody>
          <a:bodyPr wrap="none" rtlCol="0">
            <a:spAutoFit/>
          </a:bodyPr>
          <a:lstStyle/>
          <a:p>
            <a:r>
              <a:rPr lang="en-US" sz="1600" dirty="0">
                <a:latin typeface="Century Gothic" panose="020B0502020202020204" pitchFamily="34" charset="0"/>
              </a:rPr>
              <a:t>Source: Basic Terminology and Frameworks For Monitoring and Evaluation. UNAIDS 2010 </a:t>
            </a:r>
          </a:p>
        </p:txBody>
      </p:sp>
    </p:spTree>
    <p:extLst>
      <p:ext uri="{BB962C8B-B14F-4D97-AF65-F5344CB8AC3E}">
        <p14:creationId xmlns:p14="http://schemas.microsoft.com/office/powerpoint/2010/main" val="151152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mans face&#10;&#10;Description generated with very high confidence">
            <a:extLst>
              <a:ext uri="{FF2B5EF4-FFF2-40B4-BE49-F238E27FC236}">
                <a16:creationId xmlns:a16="http://schemas.microsoft.com/office/drawing/2014/main" id="{745E8F35-5154-4480-A8CC-8ADFEC0548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4419600"/>
            <a:ext cx="2981325" cy="2981325"/>
          </a:xfrm>
          <a:prstGeom prst="rect">
            <a:avLst/>
          </a:prstGeom>
        </p:spPr>
      </p:pic>
      <p:sp>
        <p:nvSpPr>
          <p:cNvPr id="13" name="object 5"/>
          <p:cNvSpPr txBox="1"/>
          <p:nvPr/>
        </p:nvSpPr>
        <p:spPr>
          <a:xfrm>
            <a:off x="685800" y="2286000"/>
            <a:ext cx="8422006" cy="2308324"/>
          </a:xfrm>
          <a:prstGeom prst="rect">
            <a:avLst/>
          </a:prstGeom>
        </p:spPr>
        <p:txBody>
          <a:bodyPr vert="horz" wrap="square" lIns="0" tIns="0" rIns="0" bIns="0" rtlCol="0">
            <a:spAutoFit/>
          </a:bodyPr>
          <a:lstStyle/>
          <a:p>
            <a:pPr>
              <a:spcAft>
                <a:spcPts val="1200"/>
              </a:spcAft>
            </a:pPr>
            <a:r>
              <a:rPr lang="en-US" sz="2800" b="1" dirty="0">
                <a:latin typeface="Century Gothic" panose="020B0502020202020204" pitchFamily="34" charset="0"/>
              </a:rPr>
              <a:t>Learning</a:t>
            </a:r>
          </a:p>
          <a:p>
            <a:pPr marL="571500" indent="-571500">
              <a:buFont typeface="Arial" panose="020B0604020202020204" pitchFamily="34" charset="0"/>
              <a:buChar char="•"/>
            </a:pPr>
            <a:r>
              <a:rPr lang="en-US" sz="2800" dirty="0">
                <a:latin typeface="Century Gothic" panose="020B0502020202020204" pitchFamily="34" charset="0"/>
              </a:rPr>
              <a:t>Use of data and insights from a variety of information-gathering approaches—including monitoring and evaluation—to inform strategy and decision making</a:t>
            </a:r>
          </a:p>
        </p:txBody>
      </p:sp>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615749" y="517564"/>
            <a:ext cx="9107806" cy="705321"/>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 . . and Learning</a:t>
            </a:r>
            <a:endParaRPr sz="4800" b="1" spc="-100" dirty="0">
              <a:solidFill>
                <a:srgbClr val="A29CC0"/>
              </a:solidFill>
              <a:latin typeface="Century Gothic" panose="020B0502020202020204" pitchFamily="34" charset="0"/>
              <a:cs typeface="Gill Sans MT"/>
            </a:endParaRPr>
          </a:p>
        </p:txBody>
      </p:sp>
    </p:spTree>
    <p:extLst>
      <p:ext uri="{BB962C8B-B14F-4D97-AF65-F5344CB8AC3E}">
        <p14:creationId xmlns:p14="http://schemas.microsoft.com/office/powerpoint/2010/main" val="104330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5"/>
          <p:cNvSpPr txBox="1"/>
          <p:nvPr/>
        </p:nvSpPr>
        <p:spPr>
          <a:xfrm>
            <a:off x="762000" y="2667000"/>
            <a:ext cx="8422006" cy="1569660"/>
          </a:xfrm>
          <a:prstGeom prst="rect">
            <a:avLst/>
          </a:prstGeom>
        </p:spPr>
        <p:txBody>
          <a:bodyPr vert="horz" wrap="square" lIns="0" tIns="0" rIns="0" bIns="0" rtlCol="0">
            <a:spAutoFit/>
          </a:bodyPr>
          <a:lstStyle/>
          <a:p>
            <a:pPr marL="12700">
              <a:lnSpc>
                <a:spcPct val="100000"/>
              </a:lnSpc>
            </a:pPr>
            <a:r>
              <a:rPr lang="en-US" sz="3400" spc="-140" dirty="0">
                <a:solidFill>
                  <a:srgbClr val="231F20"/>
                </a:solidFill>
                <a:latin typeface="Century Gothic" panose="020B0502020202020204" pitchFamily="34" charset="0"/>
                <a:cs typeface="Futura LT Pro Book"/>
              </a:rPr>
              <a:t>The purpose of monitoring, evaluation, and learning is to measure program effectiveness.</a:t>
            </a:r>
          </a:p>
        </p:txBody>
      </p:sp>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721994" y="457200"/>
            <a:ext cx="9107806" cy="1410643"/>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Purpose of Monitoring, </a:t>
            </a:r>
            <a:r>
              <a:rPr lang="en-US" sz="4800" b="1" spc="-100" dirty="0">
                <a:solidFill>
                  <a:srgbClr val="1E1860"/>
                </a:solidFill>
                <a:latin typeface="Century Gothic" panose="020B0502020202020204" pitchFamily="34" charset="0"/>
                <a:cs typeface="Gill Sans MT"/>
              </a:rPr>
              <a:t>Evaluation, and Learning</a:t>
            </a:r>
            <a:endParaRPr sz="4400" dirty="0">
              <a:solidFill>
                <a:srgbClr val="1E1860"/>
              </a:solidFill>
              <a:latin typeface="Century Gothic" panose="020B0502020202020204" pitchFamily="34" charset="0"/>
              <a:cs typeface="Gill Sans MT"/>
            </a:endParaRPr>
          </a:p>
        </p:txBody>
      </p:sp>
      <p:pic>
        <p:nvPicPr>
          <p:cNvPr id="3" name="Picture 2" descr="A picture containing yellow&#10;&#10;Description generated with very high confidence">
            <a:extLst>
              <a:ext uri="{FF2B5EF4-FFF2-40B4-BE49-F238E27FC236}">
                <a16:creationId xmlns:a16="http://schemas.microsoft.com/office/drawing/2014/main" id="{BD3DD976-F17F-44F6-A2BE-04088BA946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4114800"/>
            <a:ext cx="3990975" cy="2989379"/>
          </a:xfrm>
          <a:prstGeom prst="rect">
            <a:avLst/>
          </a:prstGeom>
        </p:spPr>
      </p:pic>
    </p:spTree>
    <p:extLst>
      <p:ext uri="{BB962C8B-B14F-4D97-AF65-F5344CB8AC3E}">
        <p14:creationId xmlns:p14="http://schemas.microsoft.com/office/powerpoint/2010/main" val="3479512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5"/>
          <p:cNvSpPr txBox="1"/>
          <p:nvPr/>
        </p:nvSpPr>
        <p:spPr>
          <a:xfrm>
            <a:off x="685800" y="1828800"/>
            <a:ext cx="8422006" cy="5463034"/>
          </a:xfrm>
          <a:prstGeom prst="rect">
            <a:avLst/>
          </a:prstGeom>
        </p:spPr>
        <p:txBody>
          <a:bodyPr vert="horz" wrap="square" lIns="0" tIns="0" rIns="0" bIns="0" rtlCol="0">
            <a:spAutoFit/>
          </a:bodyPr>
          <a:lstStyle/>
          <a:p>
            <a:pPr marL="12700">
              <a:lnSpc>
                <a:spcPts val="3300"/>
              </a:lnSpc>
              <a:spcAft>
                <a:spcPts val="1200"/>
              </a:spcAft>
            </a:pPr>
            <a:r>
              <a:rPr lang="en-US" sz="3200" spc="-140" dirty="0">
                <a:solidFill>
                  <a:srgbClr val="231F20"/>
                </a:solidFill>
                <a:latin typeface="Century Gothic" panose="020B0502020202020204" pitchFamily="34" charset="0"/>
                <a:cs typeface="Futura LT Pro Book"/>
              </a:rPr>
              <a:t>Process:</a:t>
            </a:r>
          </a:p>
          <a:p>
            <a:pPr marL="469900" indent="-457200">
              <a:lnSpc>
                <a:spcPts val="3300"/>
              </a:lnSpc>
              <a:spcAft>
                <a:spcPts val="1200"/>
              </a:spcAft>
              <a:buFont typeface="Arial" panose="020B0604020202020204" pitchFamily="34" charset="0"/>
              <a:buChar char="•"/>
            </a:pPr>
            <a:r>
              <a:rPr lang="en-US" sz="3200" spc="-140" dirty="0">
                <a:solidFill>
                  <a:srgbClr val="231F20"/>
                </a:solidFill>
                <a:latin typeface="Century Gothic" panose="020B0502020202020204" pitchFamily="34" charset="0"/>
                <a:cs typeface="Futura LT Pro Book"/>
              </a:rPr>
              <a:t>Was the program carried out as planned?</a:t>
            </a:r>
          </a:p>
          <a:p>
            <a:pPr marL="469900" indent="-457200">
              <a:lnSpc>
                <a:spcPts val="3300"/>
              </a:lnSpc>
              <a:spcAft>
                <a:spcPts val="1200"/>
              </a:spcAft>
              <a:buFont typeface="Arial" panose="020B0604020202020204" pitchFamily="34" charset="0"/>
              <a:buChar char="•"/>
            </a:pPr>
            <a:r>
              <a:rPr lang="en-US" sz="3200" spc="-140" dirty="0">
                <a:solidFill>
                  <a:srgbClr val="231F20"/>
                </a:solidFill>
                <a:latin typeface="Century Gothic" panose="020B0502020202020204" pitchFamily="34" charset="0"/>
                <a:cs typeface="Futura LT Pro Book"/>
              </a:rPr>
              <a:t>How well was it carried out?</a:t>
            </a:r>
          </a:p>
          <a:p>
            <a:pPr marL="12700">
              <a:lnSpc>
                <a:spcPts val="3300"/>
              </a:lnSpc>
              <a:spcAft>
                <a:spcPts val="1200"/>
              </a:spcAft>
            </a:pPr>
            <a:r>
              <a:rPr lang="en-US" sz="3200" spc="-140" dirty="0">
                <a:solidFill>
                  <a:srgbClr val="231F20"/>
                </a:solidFill>
                <a:latin typeface="Century Gothic" panose="020B0502020202020204" pitchFamily="34" charset="0"/>
                <a:cs typeface="Futura LT Pro Book"/>
              </a:rPr>
              <a:t>Results:</a:t>
            </a:r>
          </a:p>
          <a:p>
            <a:pPr marL="469900" indent="-457200">
              <a:lnSpc>
                <a:spcPts val="3300"/>
              </a:lnSpc>
              <a:spcAft>
                <a:spcPts val="1200"/>
              </a:spcAft>
              <a:buFont typeface="Arial" panose="020B0604020202020204" pitchFamily="34" charset="0"/>
              <a:buChar char="•"/>
            </a:pPr>
            <a:r>
              <a:rPr lang="en-US" sz="3200" spc="-140" dirty="0">
                <a:solidFill>
                  <a:srgbClr val="231F20"/>
                </a:solidFill>
                <a:latin typeface="Century Gothic" panose="020B0502020202020204" pitchFamily="34" charset="0"/>
                <a:cs typeface="Futura LT Pro Book"/>
              </a:rPr>
              <a:t>Did the expected change occur?</a:t>
            </a:r>
          </a:p>
          <a:p>
            <a:pPr marL="469900" indent="-457200">
              <a:lnSpc>
                <a:spcPts val="3300"/>
              </a:lnSpc>
              <a:spcAft>
                <a:spcPts val="1200"/>
              </a:spcAft>
              <a:buFont typeface="Arial" panose="020B0604020202020204" pitchFamily="34" charset="0"/>
              <a:buChar char="•"/>
            </a:pPr>
            <a:r>
              <a:rPr lang="en-US" sz="3200" spc="-140" dirty="0">
                <a:solidFill>
                  <a:srgbClr val="231F20"/>
                </a:solidFill>
                <a:latin typeface="Century Gothic" panose="020B0502020202020204" pitchFamily="34" charset="0"/>
                <a:cs typeface="Futura LT Pro Book"/>
              </a:rPr>
              <a:t>How much change occurred?</a:t>
            </a:r>
          </a:p>
          <a:p>
            <a:pPr marL="12700">
              <a:lnSpc>
                <a:spcPts val="3300"/>
              </a:lnSpc>
              <a:spcAft>
                <a:spcPts val="1200"/>
              </a:spcAft>
            </a:pPr>
            <a:r>
              <a:rPr lang="en-US" sz="3200" spc="-140" dirty="0">
                <a:solidFill>
                  <a:srgbClr val="231F20"/>
                </a:solidFill>
                <a:latin typeface="Century Gothic" panose="020B0502020202020204" pitchFamily="34" charset="0"/>
                <a:cs typeface="Futura LT Pro Book"/>
              </a:rPr>
              <a:t>Impact:</a:t>
            </a:r>
          </a:p>
          <a:p>
            <a:pPr marL="469900" indent="-457200">
              <a:lnSpc>
                <a:spcPts val="3300"/>
              </a:lnSpc>
              <a:spcAft>
                <a:spcPts val="1200"/>
              </a:spcAft>
              <a:buFont typeface="Arial" panose="020B0604020202020204" pitchFamily="34" charset="0"/>
              <a:buChar char="•"/>
            </a:pPr>
            <a:r>
              <a:rPr lang="en-US" sz="3200" spc="-140" dirty="0">
                <a:solidFill>
                  <a:srgbClr val="231F20"/>
                </a:solidFill>
                <a:latin typeface="Century Gothic" panose="020B0502020202020204" pitchFamily="34" charset="0"/>
                <a:cs typeface="Futura LT Pro Book"/>
              </a:rPr>
              <a:t>Is the change attributable to the program?</a:t>
            </a:r>
          </a:p>
          <a:p>
            <a:pPr marL="469900" indent="-457200">
              <a:lnSpc>
                <a:spcPts val="3300"/>
              </a:lnSpc>
              <a:spcAft>
                <a:spcPts val="1200"/>
              </a:spcAft>
              <a:buFont typeface="Arial" panose="020B0604020202020204" pitchFamily="34" charset="0"/>
              <a:buChar char="•"/>
            </a:pPr>
            <a:r>
              <a:rPr lang="en-US" sz="3200" spc="-140" dirty="0">
                <a:solidFill>
                  <a:srgbClr val="231F20"/>
                </a:solidFill>
                <a:latin typeface="Century Gothic" panose="020B0502020202020204" pitchFamily="34" charset="0"/>
                <a:cs typeface="Futura LT Pro Book"/>
              </a:rPr>
              <a:t>Does the change mean program “success”?</a:t>
            </a:r>
          </a:p>
        </p:txBody>
      </p:sp>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533400" y="152400"/>
            <a:ext cx="9107806" cy="1025922"/>
          </a:xfrm>
          <a:prstGeom prst="rect">
            <a:avLst/>
          </a:prstGeom>
        </p:spPr>
        <p:txBody>
          <a:bodyPr vert="horz" wrap="square" lIns="0" tIns="0" rIns="0" bIns="0" rtlCol="0">
            <a:spAutoFit/>
          </a:bodyPr>
          <a:lstStyle/>
          <a:p>
            <a:pPr marL="12700">
              <a:lnSpc>
                <a:spcPts val="4000"/>
              </a:lnSpc>
            </a:pPr>
            <a:r>
              <a:rPr lang="en-US" sz="4000" b="1" spc="-100" dirty="0">
                <a:solidFill>
                  <a:srgbClr val="A29CC0"/>
                </a:solidFill>
                <a:latin typeface="Century Gothic" panose="020B0502020202020204" pitchFamily="34" charset="0"/>
                <a:cs typeface="Gill Sans MT"/>
              </a:rPr>
              <a:t>What information do decision makers need M&amp;E data to provide?</a:t>
            </a:r>
            <a:endParaRPr sz="3600" dirty="0">
              <a:solidFill>
                <a:srgbClr val="1E1860"/>
              </a:solidFill>
              <a:latin typeface="Century Gothic" panose="020B0502020202020204" pitchFamily="34" charset="0"/>
              <a:cs typeface="Gill Sans MT"/>
            </a:endParaRPr>
          </a:p>
        </p:txBody>
      </p:sp>
    </p:spTree>
    <p:extLst>
      <p:ext uri="{BB962C8B-B14F-4D97-AF65-F5344CB8AC3E}">
        <p14:creationId xmlns:p14="http://schemas.microsoft.com/office/powerpoint/2010/main" val="1445045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76DA2-60F0-4949-A3BA-36F40C7978CE}"/>
              </a:ext>
            </a:extLst>
          </p:cNvPr>
          <p:cNvSpPr>
            <a:spLocks noGrp="1"/>
          </p:cNvSpPr>
          <p:nvPr>
            <p:ph type="title"/>
          </p:nvPr>
        </p:nvSpPr>
        <p:spPr/>
        <p:txBody>
          <a:bodyPr/>
          <a:lstStyle/>
          <a:p>
            <a:r>
              <a:rPr lang="en-US" dirty="0">
                <a:latin typeface="Century Gothic" panose="020B0502020202020204" pitchFamily="34" charset="0"/>
              </a:rPr>
              <a:t>Staircase Diagram</a:t>
            </a:r>
          </a:p>
        </p:txBody>
      </p:sp>
      <p:pic>
        <p:nvPicPr>
          <p:cNvPr id="1028" name="Picture 4" descr="https://www.k4health.org/sites/default/files/migrated_toolkit_files/MLEstaircase_revised_4-13-12.PNG">
            <a:extLst>
              <a:ext uri="{FF2B5EF4-FFF2-40B4-BE49-F238E27FC236}">
                <a16:creationId xmlns:a16="http://schemas.microsoft.com/office/drawing/2014/main" id="{DEA39F7E-3222-4013-B1FF-9E5769383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769" y="2514600"/>
            <a:ext cx="8968633" cy="3838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15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16318" y="114300"/>
            <a:ext cx="8539163" cy="1257300"/>
          </a:xfrm>
        </p:spPr>
        <p:txBody>
          <a:bodyPr/>
          <a:lstStyle/>
          <a:p>
            <a:pPr algn="ctr"/>
            <a:endParaRPr lang="en-US" baseline="30000" dirty="0"/>
          </a:p>
        </p:txBody>
      </p:sp>
      <p:sp>
        <p:nvSpPr>
          <p:cNvPr id="7171" name="Rectangle 3"/>
          <p:cNvSpPr>
            <a:spLocks noGrp="1" noChangeArrowheads="1"/>
          </p:cNvSpPr>
          <p:nvPr>
            <p:ph type="body" idx="1"/>
          </p:nvPr>
        </p:nvSpPr>
        <p:spPr>
          <a:xfrm>
            <a:off x="533400" y="1219200"/>
            <a:ext cx="9090978" cy="5037931"/>
          </a:xfrm>
        </p:spPr>
        <p:txBody>
          <a:bodyPr/>
          <a:lstStyle/>
          <a:p>
            <a:pPr>
              <a:lnSpc>
                <a:spcPct val="90000"/>
              </a:lnSpc>
            </a:pPr>
            <a:r>
              <a:rPr lang="en-US" sz="3600" dirty="0">
                <a:latin typeface="Century Gothic" panose="020B0502020202020204" pitchFamily="34" charset="0"/>
              </a:rPr>
              <a:t>Document describing all MEL activities in a program</a:t>
            </a:r>
          </a:p>
          <a:p>
            <a:pPr>
              <a:lnSpc>
                <a:spcPct val="50000"/>
              </a:lnSpc>
            </a:pPr>
            <a:endParaRPr lang="en-US" sz="3080" dirty="0">
              <a:latin typeface="Century Gothic" panose="020B0502020202020204" pitchFamily="34" charset="0"/>
            </a:endParaRPr>
          </a:p>
          <a:p>
            <a:pPr marL="341313" lvl="1" indent="-285750">
              <a:lnSpc>
                <a:spcPts val="2800"/>
              </a:lnSpc>
              <a:spcBef>
                <a:spcPts val="1200"/>
              </a:spcBef>
              <a:spcAft>
                <a:spcPts val="1800"/>
              </a:spcAft>
              <a:buFont typeface="Arial" panose="020B0604020202020204" pitchFamily="34" charset="0"/>
              <a:buChar char="•"/>
            </a:pPr>
            <a:r>
              <a:rPr lang="en-US" sz="2600" dirty="0">
                <a:latin typeface="Century Gothic" panose="020B0502020202020204" pitchFamily="34" charset="0"/>
              </a:rPr>
              <a:t>Program objectives, interventions developed to achieve them, and procedures to be implemented to determine whether or not objectives are met</a:t>
            </a:r>
          </a:p>
          <a:p>
            <a:pPr marL="341313" lvl="1" indent="-285750">
              <a:lnSpc>
                <a:spcPts val="2800"/>
              </a:lnSpc>
              <a:spcAft>
                <a:spcPts val="1800"/>
              </a:spcAft>
              <a:buFont typeface="Arial" panose="020B0604020202020204" pitchFamily="34" charset="0"/>
              <a:buChar char="•"/>
            </a:pPr>
            <a:r>
              <a:rPr lang="en-US" sz="2600" dirty="0">
                <a:latin typeface="Century Gothic" panose="020B0502020202020204" pitchFamily="34" charset="0"/>
              </a:rPr>
              <a:t>Expected results of the program and how they relate to goals and objectives</a:t>
            </a:r>
          </a:p>
          <a:p>
            <a:pPr marL="341313" lvl="1" indent="-285750">
              <a:lnSpc>
                <a:spcPts val="2800"/>
              </a:lnSpc>
              <a:spcAft>
                <a:spcPts val="1800"/>
              </a:spcAft>
              <a:buFont typeface="Arial" panose="020B0604020202020204" pitchFamily="34" charset="0"/>
              <a:buChar char="•"/>
            </a:pPr>
            <a:r>
              <a:rPr lang="en-US" sz="2600" dirty="0">
                <a:latin typeface="Century Gothic" panose="020B0502020202020204" pitchFamily="34" charset="0"/>
              </a:rPr>
              <a:t>Data needed and how they will be collected and analyzed</a:t>
            </a:r>
          </a:p>
          <a:p>
            <a:pPr marL="341313" lvl="1" indent="-285750">
              <a:lnSpc>
                <a:spcPts val="2800"/>
              </a:lnSpc>
              <a:spcAft>
                <a:spcPts val="1800"/>
              </a:spcAft>
              <a:buFont typeface="Arial" panose="020B0604020202020204" pitchFamily="34" charset="0"/>
              <a:buChar char="•"/>
            </a:pPr>
            <a:r>
              <a:rPr lang="en-US" sz="2600" dirty="0">
                <a:latin typeface="Century Gothic" panose="020B0502020202020204" pitchFamily="34" charset="0"/>
              </a:rPr>
              <a:t>Information use, including resources needed to do so</a:t>
            </a:r>
          </a:p>
          <a:p>
            <a:pPr marL="341313" lvl="1" indent="-285750">
              <a:lnSpc>
                <a:spcPts val="2800"/>
              </a:lnSpc>
              <a:spcAft>
                <a:spcPts val="1800"/>
              </a:spcAft>
              <a:buFont typeface="Arial" panose="020B0604020202020204" pitchFamily="34" charset="0"/>
              <a:buChar char="•"/>
            </a:pPr>
            <a:r>
              <a:rPr lang="en-US" sz="2600" dirty="0">
                <a:latin typeface="Century Gothic" panose="020B0502020202020204" pitchFamily="34" charset="0"/>
              </a:rPr>
              <a:t>How the program will be accountable to stakeholders </a:t>
            </a:r>
          </a:p>
        </p:txBody>
      </p:sp>
      <p:sp>
        <p:nvSpPr>
          <p:cNvPr id="6" name="object 3">
            <a:extLst>
              <a:ext uri="{FF2B5EF4-FFF2-40B4-BE49-F238E27FC236}">
                <a16:creationId xmlns:a16="http://schemas.microsoft.com/office/drawing/2014/main" id="{DF281873-8CFD-456C-BF77-4D4C133EA503}"/>
              </a:ext>
            </a:extLst>
          </p:cNvPr>
          <p:cNvSpPr txBox="1"/>
          <p:nvPr/>
        </p:nvSpPr>
        <p:spPr>
          <a:xfrm>
            <a:off x="615749" y="517564"/>
            <a:ext cx="9107806" cy="705321"/>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MEL Plan: Definition</a:t>
            </a:r>
            <a:endParaRPr sz="4800" b="1" spc="-100" dirty="0">
              <a:solidFill>
                <a:srgbClr val="A29CC0"/>
              </a:solidFill>
              <a:latin typeface="Century Gothic" panose="020B0502020202020204" pitchFamily="34" charset="0"/>
              <a:cs typeface="Gill Sans MT"/>
            </a:endParaRPr>
          </a:p>
        </p:txBody>
      </p:sp>
    </p:spTree>
    <p:extLst>
      <p:ext uri="{BB962C8B-B14F-4D97-AF65-F5344CB8AC3E}">
        <p14:creationId xmlns:p14="http://schemas.microsoft.com/office/powerpoint/2010/main" val="4051891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rteuse and blue_corrected" id="{24BB43F7-A238-40E1-A388-AA30B486D4FC}" vid="{C3D0504A-8D89-47AB-96BA-D5EE0E8259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5" ma:contentTypeDescription="Create a new document." ma:contentTypeScope="" ma:versionID="b91ae86749413e39d6ab5cf72415f548">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a3eb1c2798d4f2b319fc785c533a2476"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048E68-115E-4EEB-AE32-34075EC8E989}">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d8573787-17db-43b5-9af3-2a45e79ab039"/>
    <ds:schemaRef ds:uri="13922b43-4eea-40f2-b18b-c20327cdf16c"/>
    <ds:schemaRef ds:uri="http://www.w3.org/XML/1998/namespace"/>
  </ds:schemaRefs>
</ds:datastoreItem>
</file>

<file path=customXml/itemProps2.xml><?xml version="1.0" encoding="utf-8"?>
<ds:datastoreItem xmlns:ds="http://schemas.openxmlformats.org/officeDocument/2006/customXml" ds:itemID="{6FB12CE9-1245-4C0E-BDF8-3EE8D38EE0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6FC224-0626-43ED-8AD4-4384B71126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Charteuse and blue USAID</Template>
  <TotalTime>3237</TotalTime>
  <Words>1351</Words>
  <Application>Microsoft Office PowerPoint</Application>
  <PresentationFormat>Custom</PresentationFormat>
  <Paragraphs>107</Paragraphs>
  <Slides>17</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Calibri</vt:lpstr>
      <vt:lpstr>Century Gothic</vt:lpstr>
      <vt:lpstr>Courier New</vt:lpstr>
      <vt:lpstr>Futura Lt BT</vt:lpstr>
      <vt:lpstr>Futura LT Pro Book</vt:lpstr>
      <vt:lpstr>Gill Sans MT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Staircase Diagram</vt:lpstr>
      <vt:lpstr>PowerPoint Presentation</vt:lpstr>
      <vt:lpstr>PowerPoint Presentation</vt:lpstr>
      <vt:lpstr>PowerPoint Presentation</vt:lpstr>
      <vt:lpstr>Staircase Diagram</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Mandal, Mahua</dc:creator>
  <cp:lastModifiedBy>Escudero, Gabriela Maria</cp:lastModifiedBy>
  <cp:revision>59</cp:revision>
  <dcterms:created xsi:type="dcterms:W3CDTF">2017-11-15T18:20:45Z</dcterms:created>
  <dcterms:modified xsi:type="dcterms:W3CDTF">2018-07-31T03:22:57Z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y fmtid="{D5CDD505-2E9C-101B-9397-08002B2CF9AE}" pid="4" name="ContentTypeId">
    <vt:lpwstr>0x0101006E4A79819CA3F3428B644840049B5527</vt:lpwstr>
  </property>
</Properties>
</file>