
<file path=[Content_Types].xml><?xml version="1.0" encoding="utf-8"?>
<Types xmlns="http://schemas.openxmlformats.org/package/2006/content-types">
  <Default Extension="png" ContentType="image/png"/>
  <Default Extension="png&amp;ehk=6qfQjhn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4" r:id="rId5"/>
    <p:sldId id="274" r:id="rId6"/>
    <p:sldId id="277" r:id="rId7"/>
    <p:sldId id="278" r:id="rId8"/>
    <p:sldId id="309" r:id="rId9"/>
    <p:sldId id="299" r:id="rId10"/>
    <p:sldId id="301" r:id="rId11"/>
    <p:sldId id="281" r:id="rId12"/>
    <p:sldId id="271" r:id="rId1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zier, Will" initials="FW" lastIdx="2" clrIdx="0">
    <p:extLst>
      <p:ext uri="{19B8F6BF-5375-455C-9EA6-DF929625EA0E}">
        <p15:presenceInfo xmlns:p15="http://schemas.microsoft.com/office/powerpoint/2012/main" userId="S-1-5-21-344340502-4252695000-2390403120-1288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860"/>
    <a:srgbClr val="7498DA"/>
    <a:srgbClr val="E6B9B8"/>
    <a:srgbClr val="C0504D"/>
    <a:srgbClr val="1E185F"/>
    <a:srgbClr val="ADC2E9"/>
    <a:srgbClr val="4F81BD"/>
    <a:srgbClr val="C6C2F0"/>
    <a:srgbClr val="0091FE"/>
    <a:srgbClr val="A2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3B68F-03ED-49E2-82AC-E4B4CC965CFB}" v="20" dt="2018-07-12T13:16:47.9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8" autoAdjust="0"/>
    <p:restoredTop sz="82143" autoAdjust="0"/>
  </p:normalViewPr>
  <p:slideViewPr>
    <p:cSldViewPr>
      <p:cViewPr varScale="1">
        <p:scale>
          <a:sx n="53" d="100"/>
          <a:sy n="53" d="100"/>
        </p:scale>
        <p:origin x="1656" y="6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26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udero, Gabriela Maria" userId="0085e9be-f553-4466-8af4-d40b8787635b" providerId="ADAL" clId="{6BB176B4-913A-446B-A05C-0D433D844EA3}"/>
    <pc:docChg chg="delSld">
      <pc:chgData name="Escudero, Gabriela Maria" userId="0085e9be-f553-4466-8af4-d40b8787635b" providerId="ADAL" clId="{6BB176B4-913A-446B-A05C-0D433D844EA3}" dt="2018-07-12T13:16:47.982" v="19" actId="2696"/>
      <pc:docMkLst>
        <pc:docMk/>
      </pc:docMkLst>
      <pc:sldChg chg="del">
        <pc:chgData name="Escudero, Gabriela Maria" userId="0085e9be-f553-4466-8af4-d40b8787635b" providerId="ADAL" clId="{6BB176B4-913A-446B-A05C-0D433D844EA3}" dt="2018-07-12T13:16:44.028" v="0" actId="2696"/>
        <pc:sldMkLst>
          <pc:docMk/>
          <pc:sldMk cId="477929405" sldId="276"/>
        </pc:sldMkLst>
      </pc:sldChg>
      <pc:sldChg chg="del">
        <pc:chgData name="Escudero, Gabriela Maria" userId="0085e9be-f553-4466-8af4-d40b8787635b" providerId="ADAL" clId="{6BB176B4-913A-446B-A05C-0D433D844EA3}" dt="2018-07-12T13:16:44.324" v="6" actId="2696"/>
        <pc:sldMkLst>
          <pc:docMk/>
          <pc:sldMk cId="1359588055" sldId="284"/>
        </pc:sldMkLst>
      </pc:sldChg>
      <pc:sldChg chg="del">
        <pc:chgData name="Escudero, Gabriela Maria" userId="0085e9be-f553-4466-8af4-d40b8787635b" providerId="ADAL" clId="{6BB176B4-913A-446B-A05C-0D433D844EA3}" dt="2018-07-12T13:16:44.324" v="8" actId="2696"/>
        <pc:sldMkLst>
          <pc:docMk/>
          <pc:sldMk cId="1569310557" sldId="285"/>
        </pc:sldMkLst>
      </pc:sldChg>
      <pc:sldChg chg="del">
        <pc:chgData name="Escudero, Gabriela Maria" userId="0085e9be-f553-4466-8af4-d40b8787635b" providerId="ADAL" clId="{6BB176B4-913A-446B-A05C-0D433D844EA3}" dt="2018-07-12T13:16:44.324" v="9" actId="2696"/>
        <pc:sldMkLst>
          <pc:docMk/>
          <pc:sldMk cId="1353975025" sldId="286"/>
        </pc:sldMkLst>
      </pc:sldChg>
      <pc:sldChg chg="del">
        <pc:chgData name="Escudero, Gabriela Maria" userId="0085e9be-f553-4466-8af4-d40b8787635b" providerId="ADAL" clId="{6BB176B4-913A-446B-A05C-0D433D844EA3}" dt="2018-07-12T13:16:44.340" v="10" actId="2696"/>
        <pc:sldMkLst>
          <pc:docMk/>
          <pc:sldMk cId="1437781199" sldId="290"/>
        </pc:sldMkLst>
      </pc:sldChg>
      <pc:sldChg chg="del">
        <pc:chgData name="Escudero, Gabriela Maria" userId="0085e9be-f553-4466-8af4-d40b8787635b" providerId="ADAL" clId="{6BB176B4-913A-446B-A05C-0D433D844EA3}" dt="2018-07-12T13:16:44.340" v="11" actId="2696"/>
        <pc:sldMkLst>
          <pc:docMk/>
          <pc:sldMk cId="97392583" sldId="291"/>
        </pc:sldMkLst>
      </pc:sldChg>
      <pc:sldChg chg="del">
        <pc:chgData name="Escudero, Gabriela Maria" userId="0085e9be-f553-4466-8af4-d40b8787635b" providerId="ADAL" clId="{6BB176B4-913A-446B-A05C-0D433D844EA3}" dt="2018-07-12T13:16:44.340" v="12" actId="2696"/>
        <pc:sldMkLst>
          <pc:docMk/>
          <pc:sldMk cId="2265977245" sldId="292"/>
        </pc:sldMkLst>
      </pc:sldChg>
      <pc:sldChg chg="del">
        <pc:chgData name="Escudero, Gabriela Maria" userId="0085e9be-f553-4466-8af4-d40b8787635b" providerId="ADAL" clId="{6BB176B4-913A-446B-A05C-0D433D844EA3}" dt="2018-07-12T13:16:44.340" v="14" actId="2696"/>
        <pc:sldMkLst>
          <pc:docMk/>
          <pc:sldMk cId="1930272791" sldId="294"/>
        </pc:sldMkLst>
      </pc:sldChg>
      <pc:sldChg chg="del">
        <pc:chgData name="Escudero, Gabriela Maria" userId="0085e9be-f553-4466-8af4-d40b8787635b" providerId="ADAL" clId="{6BB176B4-913A-446B-A05C-0D433D844EA3}" dt="2018-07-12T13:16:44.340" v="15" actId="2696"/>
        <pc:sldMkLst>
          <pc:docMk/>
          <pc:sldMk cId="4293519747" sldId="295"/>
        </pc:sldMkLst>
      </pc:sldChg>
      <pc:sldChg chg="del">
        <pc:chgData name="Escudero, Gabriela Maria" userId="0085e9be-f553-4466-8af4-d40b8787635b" providerId="ADAL" clId="{6BB176B4-913A-446B-A05C-0D433D844EA3}" dt="2018-07-12T13:16:44.324" v="4" actId="2696"/>
        <pc:sldMkLst>
          <pc:docMk/>
          <pc:sldMk cId="3237480806" sldId="313"/>
        </pc:sldMkLst>
      </pc:sldChg>
      <pc:sldChg chg="del">
        <pc:chgData name="Escudero, Gabriela Maria" userId="0085e9be-f553-4466-8af4-d40b8787635b" providerId="ADAL" clId="{6BB176B4-913A-446B-A05C-0D433D844EA3}" dt="2018-07-12T13:16:44.043" v="3" actId="2696"/>
        <pc:sldMkLst>
          <pc:docMk/>
          <pc:sldMk cId="451694205" sldId="315"/>
        </pc:sldMkLst>
      </pc:sldChg>
      <pc:sldChg chg="del">
        <pc:chgData name="Escudero, Gabriela Maria" userId="0085e9be-f553-4466-8af4-d40b8787635b" providerId="ADAL" clId="{6BB176B4-913A-446B-A05C-0D433D844EA3}" dt="2018-07-12T13:16:44.028" v="1" actId="2696"/>
        <pc:sldMkLst>
          <pc:docMk/>
          <pc:sldMk cId="1032763712" sldId="316"/>
        </pc:sldMkLst>
      </pc:sldChg>
      <pc:sldChg chg="del">
        <pc:chgData name="Escudero, Gabriela Maria" userId="0085e9be-f553-4466-8af4-d40b8787635b" providerId="ADAL" clId="{6BB176B4-913A-446B-A05C-0D433D844EA3}" dt="2018-07-12T13:16:44.043" v="2" actId="2696"/>
        <pc:sldMkLst>
          <pc:docMk/>
          <pc:sldMk cId="1959091496" sldId="317"/>
        </pc:sldMkLst>
      </pc:sldChg>
      <pc:sldChg chg="del">
        <pc:chgData name="Escudero, Gabriela Maria" userId="0085e9be-f553-4466-8af4-d40b8787635b" providerId="ADAL" clId="{6BB176B4-913A-446B-A05C-0D433D844EA3}" dt="2018-07-12T13:16:44.340" v="13" actId="2696"/>
        <pc:sldMkLst>
          <pc:docMk/>
          <pc:sldMk cId="762951298" sldId="319"/>
        </pc:sldMkLst>
      </pc:sldChg>
      <pc:sldChg chg="del">
        <pc:chgData name="Escudero, Gabriela Maria" userId="0085e9be-f553-4466-8af4-d40b8787635b" providerId="ADAL" clId="{6BB176B4-913A-446B-A05C-0D433D844EA3}" dt="2018-07-12T13:16:44.340" v="16" actId="2696"/>
        <pc:sldMkLst>
          <pc:docMk/>
          <pc:sldMk cId="3509509887" sldId="321"/>
        </pc:sldMkLst>
      </pc:sldChg>
      <pc:sldChg chg="del">
        <pc:chgData name="Escudero, Gabriela Maria" userId="0085e9be-f553-4466-8af4-d40b8787635b" providerId="ADAL" clId="{6BB176B4-913A-446B-A05C-0D433D844EA3}" dt="2018-07-12T13:16:47.904" v="17" actId="2696"/>
        <pc:sldMkLst>
          <pc:docMk/>
          <pc:sldMk cId="2999097247" sldId="322"/>
        </pc:sldMkLst>
      </pc:sldChg>
      <pc:sldChg chg="del">
        <pc:chgData name="Escudero, Gabriela Maria" userId="0085e9be-f553-4466-8af4-d40b8787635b" providerId="ADAL" clId="{6BB176B4-913A-446B-A05C-0D433D844EA3}" dt="2018-07-12T13:16:47.982" v="18" actId="2696"/>
        <pc:sldMkLst>
          <pc:docMk/>
          <pc:sldMk cId="456024841" sldId="323"/>
        </pc:sldMkLst>
      </pc:sldChg>
      <pc:sldChg chg="del">
        <pc:chgData name="Escudero, Gabriela Maria" userId="0085e9be-f553-4466-8af4-d40b8787635b" providerId="ADAL" clId="{6BB176B4-913A-446B-A05C-0D433D844EA3}" dt="2018-07-12T13:16:44.324" v="7" actId="2696"/>
        <pc:sldMkLst>
          <pc:docMk/>
          <pc:sldMk cId="3152084338" sldId="325"/>
        </pc:sldMkLst>
      </pc:sldChg>
      <pc:sldChg chg="del">
        <pc:chgData name="Escudero, Gabriela Maria" userId="0085e9be-f553-4466-8af4-d40b8787635b" providerId="ADAL" clId="{6BB176B4-913A-446B-A05C-0D433D844EA3}" dt="2018-07-12T13:16:47.982" v="19" actId="2696"/>
        <pc:sldMkLst>
          <pc:docMk/>
          <pc:sldMk cId="1778290788" sldId="326"/>
        </pc:sldMkLst>
      </pc:sldChg>
      <pc:sldMasterChg chg="delSldLayout">
        <pc:chgData name="Escudero, Gabriela Maria" userId="0085e9be-f553-4466-8af4-d40b8787635b" providerId="ADAL" clId="{6BB176B4-913A-446B-A05C-0D433D844EA3}" dt="2018-07-12T13:16:44.324" v="5" actId="2696"/>
        <pc:sldMasterMkLst>
          <pc:docMk/>
          <pc:sldMasterMk cId="0" sldId="2147483648"/>
        </pc:sldMasterMkLst>
        <pc:sldLayoutChg chg="del">
          <pc:chgData name="Escudero, Gabriela Maria" userId="0085e9be-f553-4466-8af4-d40b8787635b" providerId="ADAL" clId="{6BB176B4-913A-446B-A05C-0D433D844EA3}" dt="2018-07-12T13:16:44.324" v="5" actId="2696"/>
          <pc:sldLayoutMkLst>
            <pc:docMk/>
            <pc:sldMasterMk cId="0" sldId="2147483648"/>
            <pc:sldLayoutMk cId="3360704383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2C8-1770-4004-A9F5-C37FDF39754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BC3E-3DFE-4E62-ABA8-A3563E71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297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A885ED0-3C83-4EB6-AE1F-F2651C775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E605A72-3345-429E-A552-C4457DBA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93C0C9A-E9AA-49B0-A96B-5445FDB83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319C7C-1B07-4E74-A241-0F4C3F46AA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6AD9D1F-BB47-4A31-B388-E35EBA11D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2B3A55-DB2D-44E2-900A-048DAA0680D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748F2DF-94F2-42C0-B749-464D997B2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86D0853-962E-4ADE-A1D4-7C5704225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15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31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0" y="1143000"/>
            <a:ext cx="10058400" cy="5442455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A6C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 userDrawn="1"/>
        </p:nvSpPr>
        <p:spPr>
          <a:xfrm>
            <a:off x="914400" y="379900"/>
            <a:ext cx="7483475" cy="41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A29CC0"/>
                </a:solidFill>
                <a:latin typeface="Futura LT Pro Book" panose="020B0502020204020303" pitchFamily="34" charset="0"/>
                <a:cs typeface="Gill Sans MT"/>
              </a:rPr>
              <a:t>Headline goes here</a:t>
            </a:r>
          </a:p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1E1860"/>
                </a:solidFill>
                <a:latin typeface="Futura Lt BT" panose="020B0402020204020303" pitchFamily="34" charset="0"/>
                <a:cs typeface="Gill Sans MT"/>
              </a:rPr>
              <a:t>Headline goes here</a:t>
            </a:r>
          </a:p>
          <a:p>
            <a:pPr marL="12700" marR="0" indent="0" algn="l" defTabSz="914400" rtl="0" eaLnBrk="1" fontAlgn="auto" latinLnBrk="0" hangingPunct="1">
              <a:lnSpc>
                <a:spcPts val="64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b="1" spc="-265" dirty="0">
                <a:solidFill>
                  <a:schemeClr val="bg1"/>
                </a:solidFill>
                <a:latin typeface="Futura Lt BT" panose="020B0402020204020303" pitchFamily="34" charset="0"/>
                <a:cs typeface="Gill Sans MT"/>
              </a:rPr>
              <a:t>Headline goes here</a:t>
            </a:r>
            <a:endParaRPr lang="en-US" sz="5700" dirty="0">
              <a:solidFill>
                <a:schemeClr val="bg1"/>
              </a:solidFill>
              <a:latin typeface="Futura Lt BT" panose="020B0402020204020303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endParaRPr lang="en-US" sz="5700" dirty="0">
              <a:solidFill>
                <a:schemeClr val="bg1"/>
              </a:solidFill>
              <a:latin typeface="Futura Lt BT" panose="020B0402020204020303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endParaRPr sz="5700" dirty="0">
              <a:solidFill>
                <a:srgbClr val="1E185F"/>
              </a:solidFill>
              <a:latin typeface="Futura Lt BT" panose="020B0402020204020303" pitchFamily="34" charset="0"/>
              <a:cs typeface="Gill Sans MT"/>
            </a:endParaRPr>
          </a:p>
        </p:txBody>
      </p:sp>
      <p:sp>
        <p:nvSpPr>
          <p:cNvPr id="12" name="object 9"/>
          <p:cNvSpPr txBox="1"/>
          <p:nvPr userDrawn="1"/>
        </p:nvSpPr>
        <p:spPr>
          <a:xfrm>
            <a:off x="4495800" y="4572000"/>
            <a:ext cx="4493260" cy="164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0"/>
              </a:lnSpc>
            </a:pPr>
            <a:r>
              <a:rPr sz="1600" dirty="0">
                <a:solidFill>
                  <a:srgbClr val="1E1860"/>
                </a:solidFill>
                <a:latin typeface="Futura LT Pro Book"/>
                <a:cs typeface="Futura LT Pro Book"/>
              </a:rPr>
              <a:t>Author Name and Degree Here</a:t>
            </a:r>
          </a:p>
          <a:p>
            <a:pPr marL="12700">
              <a:lnSpc>
                <a:spcPts val="2250"/>
              </a:lnSpc>
            </a:pPr>
            <a:r>
              <a:rPr sz="1600" b="1" dirty="0">
                <a:solidFill>
                  <a:srgbClr val="1E1860"/>
                </a:solidFill>
                <a:latin typeface="Futura LT Pro Book"/>
                <a:cs typeface="Futura LT Pro Book"/>
              </a:rPr>
              <a:t>MEASURE Evaluation</a:t>
            </a:r>
            <a:endParaRPr sz="1600" dirty="0">
              <a:solidFill>
                <a:srgbClr val="1E1860"/>
              </a:solidFill>
              <a:latin typeface="Futura LT Pro Book"/>
              <a:cs typeface="Futura LT Pro Book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1E1860"/>
                </a:solidFill>
                <a:latin typeface="Futura LT Pro Book"/>
                <a:cs typeface="Futura LT Pro Book"/>
              </a:rPr>
              <a:t>Your organization here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solidFill>
                <a:srgbClr val="1E186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200"/>
              </a:lnSpc>
            </a:pPr>
            <a:r>
              <a:rPr lang="en-US" sz="1600" dirty="0">
                <a:solidFill>
                  <a:srgbClr val="1E1860"/>
                </a:solidFill>
                <a:latin typeface="Futura LT Pro Book"/>
                <a:cs typeface="Futura LT Pro Book"/>
              </a:rPr>
              <a:t>Date for presentation</a:t>
            </a:r>
            <a:r>
              <a:rPr lang="en-US" sz="1600" baseline="0" dirty="0">
                <a:solidFill>
                  <a:srgbClr val="1E1860"/>
                </a:solidFill>
                <a:latin typeface="Futura LT Pro Book"/>
                <a:cs typeface="Futura LT Pro Book"/>
              </a:rPr>
              <a:t> if necessary</a:t>
            </a:r>
            <a:endParaRPr sz="1600" dirty="0">
              <a:solidFill>
                <a:srgbClr val="1E1860"/>
              </a:solidFill>
              <a:latin typeface="Futura LT Pro Book"/>
              <a:cs typeface="Futura LT Pro Book"/>
            </a:endParaRPr>
          </a:p>
          <a:p>
            <a:pPr marL="12700">
              <a:lnSpc>
                <a:spcPts val="2200"/>
              </a:lnSpc>
            </a:pPr>
            <a:r>
              <a:rPr lang="en-US" sz="1600" b="1" dirty="0">
                <a:solidFill>
                  <a:srgbClr val="1E1860"/>
                </a:solidFill>
                <a:latin typeface="Futura LT Pro Book"/>
                <a:cs typeface="Futura LT Pro Book"/>
              </a:rPr>
              <a:t>Name of meeting</a:t>
            </a:r>
            <a:endParaRPr sz="1600" dirty="0">
              <a:solidFill>
                <a:srgbClr val="1E1860"/>
              </a:solidFill>
              <a:latin typeface="Futura LT Pro Book"/>
              <a:cs typeface="Futura LT Pro Book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-1087826" y="729054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b="23721"/>
          <a:stretch/>
        </p:blipFill>
        <p:spPr>
          <a:xfrm>
            <a:off x="5770174" y="6713450"/>
            <a:ext cx="2159599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606476"/>
            <a:ext cx="1274374" cy="1089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0" y="-1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11769" y="366812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29CC0"/>
                </a:solidFill>
                <a:latin typeface="Futura LT Pro Book" panose="020B0502020204020303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85800" y="2702611"/>
            <a:ext cx="8305800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LT Pro Book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LT Pro Book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LT Pro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24237"/>
            <a:ext cx="6629400" cy="1066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-11723" y="0"/>
            <a:ext cx="10058400" cy="118586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98854" y="457200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29CC0"/>
                </a:solidFill>
                <a:latin typeface="Futura LT Pro Book" panose="020B0502020204020303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8344" y="1069181"/>
            <a:ext cx="6629400" cy="114776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8854" y="2819400"/>
            <a:ext cx="6781800" cy="2857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LT Pro Book" panose="020B05020202040203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Futura LT Pro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Futura LT Pro Book" panose="020B0502020204020303" pitchFamily="34" charset="0"/>
              </a:defRPr>
            </a:lvl3pPr>
          </a:lstStyle>
          <a:p>
            <a:pPr lvl="0"/>
            <a:r>
              <a:rPr lang="en-US" dirty="0"/>
              <a:t>Point number 1</a:t>
            </a:r>
          </a:p>
          <a:p>
            <a:pPr lvl="1"/>
            <a:r>
              <a:rPr lang="en-US" dirty="0"/>
              <a:t>Information about point number 1</a:t>
            </a:r>
          </a:p>
          <a:p>
            <a:pPr lvl="2"/>
            <a:r>
              <a:rPr lang="en-US" dirty="0"/>
              <a:t>Information about point number 1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Point number 2</a:t>
            </a:r>
          </a:p>
          <a:p>
            <a:pPr lvl="1"/>
            <a:r>
              <a:rPr lang="en-US" dirty="0"/>
              <a:t>Information about point number 2</a:t>
            </a:r>
          </a:p>
          <a:p>
            <a:pPr lvl="2"/>
            <a:r>
              <a:rPr lang="en-US" dirty="0"/>
              <a:t>Information about point number 2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-11723" y="0"/>
            <a:ext cx="10058400" cy="1143000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80427" y="342900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29CC0"/>
                </a:solidFill>
                <a:latin typeface="Futura LT Pro Book" panose="020B0502020204020303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0427" y="1062038"/>
            <a:ext cx="6629400" cy="114776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5800" y="3276600"/>
            <a:ext cx="40386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32766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18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-11723" y="0"/>
            <a:ext cx="10058400" cy="1219200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7784" y="1216819"/>
            <a:ext cx="6629400" cy="1147762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Title for art goes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23622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362200"/>
            <a:ext cx="4267200" cy="4648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utura LT Pro Book" panose="020B05020202040203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Futura LT Pro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Futura LT Pro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Futura LT Pro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Type text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4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-11723" y="0"/>
            <a:ext cx="10058400" cy="1143000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43000"/>
            <a:ext cx="6629400" cy="1147762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Title for (</a:t>
            </a:r>
            <a:r>
              <a:rPr lang="en-US" dirty="0" err="1"/>
              <a:t>ch</a:t>
            </a:r>
            <a:r>
              <a:rPr lang="en-US" dirty="0"/>
              <a:t>)art goes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3732" y="2057400"/>
            <a:ext cx="899160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9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pPr marL="469900" lvl="1" algn="l">
              <a:lnSpc>
                <a:spcPts val="3400"/>
              </a:lnSpc>
            </a:pPr>
            <a:endParaRPr lang="en-US" sz="1800" dirty="0">
              <a:solidFill>
                <a:schemeClr val="bg1"/>
              </a:solidFill>
              <a:latin typeface="Futura LT Pro Book"/>
              <a:cs typeface="Futura LT Pro Book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40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4318">
            <a:solidFill>
              <a:srgbClr val="1E1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0" y="1219200"/>
            <a:ext cx="10058400" cy="5331086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A6C038"/>
          </a:solidFill>
        </p:spPr>
        <p:txBody>
          <a:bodyPr wrap="square" lIns="0" tIns="0" rIns="0" bIns="0" rtlCol="0"/>
          <a:lstStyle/>
          <a:p>
            <a:endParaRPr>
              <a:solidFill>
                <a:srgbClr val="A7BF3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66800" y="2971800"/>
            <a:ext cx="8077200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Futura LT Pro Book" panose="020B0502020204020303" pitchFamily="34" charset="0"/>
                <a:ea typeface="+mn-ea"/>
                <a:cs typeface="+mn-cs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1800" b="1" dirty="0">
                <a:solidFill>
                  <a:srgbClr val="1E1860"/>
                </a:solidFill>
                <a:latin typeface="Futura LT Pro Book"/>
                <a:cs typeface="Futura LT Pro Book"/>
              </a:rPr>
              <a:t>www.measureevaluation.org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b="23721"/>
          <a:stretch/>
        </p:blipFill>
        <p:spPr>
          <a:xfrm>
            <a:off x="6096000" y="6705600"/>
            <a:ext cx="2159599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26" y="6598626"/>
            <a:ext cx="1274374" cy="1089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9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317" y="1813560"/>
            <a:ext cx="4185762" cy="449072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9720" y="1813560"/>
            <a:ext cx="4185761" cy="449072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8F03D-4E79-4EAC-8D92-65981DEE9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3481A-5C32-4348-81C9-FBE9AAC7F763}" type="slidenum">
              <a:rPr lang="en-US" altLang="en-US"/>
              <a:pPr>
                <a:defRPr/>
              </a:pPr>
              <a:t>‹#›</a:t>
            </a:fld>
            <a:endParaRPr lang="en-US" altLang="en-US" sz="132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849CCA8-B926-4204-B598-76A127DD0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71" r:id="rId8"/>
    <p:sldLayoutId id="2147483673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strategy.wikimedia.org/wiki/talk:theory_of_cha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&amp;ehk=6qfQjh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0" cy="5293360"/>
          </a:xfrm>
          <a:custGeom>
            <a:avLst/>
            <a:gdLst/>
            <a:ahLst/>
            <a:cxnLst/>
            <a:rect l="l" t="t" r="r" b="b"/>
            <a:pathLst>
              <a:path h="5293359">
                <a:moveTo>
                  <a:pt x="0" y="0"/>
                </a:moveTo>
                <a:lnTo>
                  <a:pt x="0" y="5292852"/>
                </a:lnTo>
              </a:path>
            </a:pathLst>
          </a:custGeom>
          <a:ln w="23495">
            <a:solidFill>
              <a:srgbClr val="D8A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1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1E1860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90824"/>
            <a:ext cx="10058400" cy="5396284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A6C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1401" y="2597433"/>
            <a:ext cx="6045798" cy="333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endParaRPr lang="en-US" sz="4800" b="1" spc="-1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r>
              <a:rPr lang="en-US" sz="5400" b="1" spc="-265" dirty="0">
                <a:solidFill>
                  <a:schemeClr val="bg1"/>
                </a:solidFill>
                <a:latin typeface="Century Gothic" panose="020B0502020202020204" pitchFamily="34" charset="0"/>
                <a:cs typeface="Gill Sans MT"/>
              </a:rPr>
              <a:t>Frameworks in MEL</a:t>
            </a:r>
          </a:p>
          <a:p>
            <a:pPr marL="12700">
              <a:lnSpc>
                <a:spcPts val="6495"/>
              </a:lnSpc>
            </a:pPr>
            <a:endParaRPr lang="en-US" sz="5700" dirty="0">
              <a:solidFill>
                <a:schemeClr val="bg1"/>
              </a:solidFill>
              <a:latin typeface="Futura Lt BT" panose="020B0402020204020303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endParaRPr sz="5700" dirty="0">
              <a:solidFill>
                <a:schemeClr val="bg1"/>
              </a:solidFill>
              <a:latin typeface="Futura Lt BT" panose="020B0402020204020303" pitchFamily="34" charset="0"/>
              <a:cs typeface="Gill Sans M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20356" y="698506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b="23721"/>
          <a:stretch/>
        </p:blipFill>
        <p:spPr>
          <a:xfrm>
            <a:off x="7467600" y="6705600"/>
            <a:ext cx="2159599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629400"/>
            <a:ext cx="1274374" cy="1089590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52B8D31-C501-4901-B10D-4614F47CA9ED}"/>
              </a:ext>
            </a:extLst>
          </p:cNvPr>
          <p:cNvSpPr txBox="1"/>
          <p:nvPr/>
        </p:nvSpPr>
        <p:spPr>
          <a:xfrm>
            <a:off x="5719032" y="4800600"/>
            <a:ext cx="3801938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0"/>
              </a:lnSpc>
            </a:pPr>
            <a:r>
              <a:rPr lang="en-US" sz="1600" b="1" dirty="0">
                <a:solidFill>
                  <a:schemeClr val="bg1"/>
                </a:solidFill>
                <a:latin typeface="Century Gothic" charset="0"/>
              </a:rPr>
              <a:t>Mohammad Golam Kibria </a:t>
            </a:r>
          </a:p>
          <a:p>
            <a:pPr marL="12700">
              <a:lnSpc>
                <a:spcPts val="2250"/>
              </a:lnSpc>
            </a:pPr>
            <a:r>
              <a:rPr lang="en-US" sz="1600" b="1" dirty="0">
                <a:solidFill>
                  <a:schemeClr val="bg1"/>
                </a:solidFill>
                <a:latin typeface="Century Gothic" charset="0"/>
              </a:rPr>
              <a:t>HIS/M&amp;E Advisor</a:t>
            </a:r>
          </a:p>
          <a:p>
            <a:pPr marL="12700">
              <a:lnSpc>
                <a:spcPts val="2250"/>
              </a:lnSpc>
            </a:pPr>
            <a:r>
              <a:rPr lang="en-US" sz="1600" b="1" dirty="0">
                <a:solidFill>
                  <a:schemeClr val="bg1"/>
                </a:solidFill>
                <a:latin typeface="Century Gothic" charset="0"/>
              </a:rPr>
              <a:t>MEASURE </a:t>
            </a:r>
            <a:r>
              <a:rPr sz="1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Evaluation</a:t>
            </a:r>
            <a:endParaRPr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31 July 2018</a:t>
            </a:r>
          </a:p>
        </p:txBody>
      </p:sp>
    </p:spTree>
    <p:extLst>
      <p:ext uri="{BB962C8B-B14F-4D97-AF65-F5344CB8AC3E}">
        <p14:creationId xmlns:p14="http://schemas.microsoft.com/office/powerpoint/2010/main" val="388387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ir, indoor, wall, building&#10;&#10;Description generated with very high confidence">
            <a:extLst>
              <a:ext uri="{FF2B5EF4-FFF2-40B4-BE49-F238E27FC236}">
                <a16:creationId xmlns:a16="http://schemas.microsoft.com/office/drawing/2014/main" id="{39ECA1BE-4A82-43DD-9380-ABF2DE0D4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/>
          <a:stretch/>
        </p:blipFill>
        <p:spPr>
          <a:xfrm>
            <a:off x="0" y="1219201"/>
            <a:ext cx="10058400" cy="6553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C8BFB3-55FD-4EDF-AAFF-0C301F95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1E2EF57-0C35-46AF-BDC0-75E81447F04D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Learning Objectives</a:t>
            </a:r>
            <a:endParaRPr sz="4800" b="1" spc="-100" dirty="0">
              <a:solidFill>
                <a:srgbClr val="A29CC0"/>
              </a:solidFill>
              <a:latin typeface="Century Gothic" panose="020B0502020202020204" pitchFamily="34" charset="0"/>
              <a:cs typeface="Gill Sans MT"/>
            </a:endParaRPr>
          </a:p>
        </p:txBody>
      </p:sp>
      <p:pic>
        <p:nvPicPr>
          <p:cNvPr id="4" name="Content Placeholder 3" descr="A picture containing chair, indoor, wall, building&#10;&#10;Description generated with very high confidence">
            <a:extLst>
              <a:ext uri="{FF2B5EF4-FFF2-40B4-BE49-F238E27FC236}">
                <a16:creationId xmlns:a16="http://schemas.microsoft.com/office/drawing/2014/main" id="{732AB0A5-0002-4FAF-9003-D46BB0C49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F22EC4-8596-4D7C-A886-1910ACCA9509}"/>
              </a:ext>
            </a:extLst>
          </p:cNvPr>
          <p:cNvSpPr/>
          <p:nvPr/>
        </p:nvSpPr>
        <p:spPr>
          <a:xfrm>
            <a:off x="0" y="1219200"/>
            <a:ext cx="10058400" cy="6553200"/>
          </a:xfrm>
          <a:prstGeom prst="rect">
            <a:avLst/>
          </a:prstGeom>
          <a:gradFill flip="none" rotWithShape="1">
            <a:gsLst>
              <a:gs pos="0">
                <a:srgbClr val="7498DA">
                  <a:alpha val="59000"/>
                </a:srgbClr>
              </a:gs>
              <a:gs pos="30000">
                <a:srgbClr val="4F81BD">
                  <a:tint val="44500"/>
                  <a:satMod val="160000"/>
                  <a:alpha val="86000"/>
                </a:srgbClr>
              </a:gs>
              <a:gs pos="100000">
                <a:srgbClr val="4F81BD">
                  <a:tint val="23500"/>
                  <a:satMod val="160000"/>
                  <a:alpha val="96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042EEAF-0EDC-4C64-85A4-D944331EE58F}"/>
              </a:ext>
            </a:extLst>
          </p:cNvPr>
          <p:cNvSpPr txBox="1"/>
          <p:nvPr/>
        </p:nvSpPr>
        <p:spPr>
          <a:xfrm>
            <a:off x="723900" y="2558649"/>
            <a:ext cx="8610600" cy="20928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spc="-100" dirty="0">
                <a:solidFill>
                  <a:srgbClr val="231F20"/>
                </a:solidFill>
                <a:latin typeface="Century Gothic" panose="020B0502020202020204" pitchFamily="34" charset="0"/>
                <a:cs typeface="Futura LT Pro Book"/>
              </a:rPr>
              <a:t>Describe functions of frameworks in MEL </a:t>
            </a:r>
          </a:p>
          <a:p>
            <a:pPr marL="4699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spc="-100" dirty="0">
                <a:solidFill>
                  <a:srgbClr val="231F20"/>
                </a:solidFill>
                <a:latin typeface="Century Gothic" panose="020B0502020202020204" pitchFamily="34" charset="0"/>
                <a:cs typeface="Futura LT Pro Book"/>
              </a:rPr>
              <a:t>Describe results frameworks</a:t>
            </a:r>
          </a:p>
          <a:p>
            <a:pPr marL="4699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200" b="1" spc="-100" dirty="0">
              <a:solidFill>
                <a:srgbClr val="231F20"/>
              </a:solidFill>
              <a:latin typeface="Century Gothic" panose="020B0502020202020204" pitchFamily="34" charset="0"/>
              <a:cs typeface="Futura LT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7425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F956E-BDB4-440F-8C3F-BF7325B1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C685DBE-D2AF-46A0-B5D4-C639753E04F3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Functions of Frameworks</a:t>
            </a:r>
            <a:endParaRPr sz="44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</p:txBody>
      </p:sp>
      <p:pic>
        <p:nvPicPr>
          <p:cNvPr id="4" name="Picture 3" descr="A picture containing nature, sunset, sky, ground&#10;&#10;Description generated with high confidence">
            <a:extLst>
              <a:ext uri="{FF2B5EF4-FFF2-40B4-BE49-F238E27FC236}">
                <a16:creationId xmlns:a16="http://schemas.microsoft.com/office/drawing/2014/main" id="{AFCAA254-6307-4D7E-85D0-EFC5D71DF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0" b="9931"/>
          <a:stretch/>
        </p:blipFill>
        <p:spPr>
          <a:xfrm>
            <a:off x="0" y="5943600"/>
            <a:ext cx="10058400" cy="27655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B0E33-F0DB-430B-A9A0-47AE85FA8C43}"/>
              </a:ext>
            </a:extLst>
          </p:cNvPr>
          <p:cNvSpPr/>
          <p:nvPr/>
        </p:nvSpPr>
        <p:spPr>
          <a:xfrm>
            <a:off x="0" y="5943600"/>
            <a:ext cx="10134600" cy="2819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012">
                <a:schemeClr val="bg1">
                  <a:alpha val="27000"/>
                </a:schemeClr>
              </a:gs>
              <a:gs pos="16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B3801FA-7B76-4DD0-B6CE-5BBF62477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9120" y="1470660"/>
            <a:ext cx="8945880" cy="477774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spc="-1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Roadmaps to program planning, monitoring, and evaluation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spc="-1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Draw out clear pathways to program goals and objectives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spc="-1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Define relationships among program inputs, processes, outputs, outcomes, and impact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spc="-1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Describe how program factors interact with external context (environmental factors)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spc="-1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Lead to sound implementation and M&amp;E plans</a:t>
            </a:r>
          </a:p>
          <a:p>
            <a:pPr>
              <a:spcAft>
                <a:spcPts val="1200"/>
              </a:spcAft>
            </a:pPr>
            <a:endParaRPr lang="en-US" altLang="en-US" sz="26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4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209CE838-0E9E-425E-940F-34D48D3018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162" y="4265137"/>
            <a:ext cx="4328953" cy="2072798"/>
          </a:xfrm>
        </p:spPr>
      </p:pic>
      <p:sp>
        <p:nvSpPr>
          <p:cNvPr id="15364" name="Text Placeholder 7">
            <a:extLst>
              <a:ext uri="{FF2B5EF4-FFF2-40B4-BE49-F238E27FC236}">
                <a16:creationId xmlns:a16="http://schemas.microsoft.com/office/drawing/2014/main" id="{B21BB488-7475-4281-B90F-D4D60BFA8B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0263"/>
            <a:ext cx="2278857" cy="457518"/>
          </a:xfrm>
        </p:spPr>
        <p:txBody>
          <a:bodyPr/>
          <a:lstStyle/>
          <a:p>
            <a:pPr algn="ctr"/>
            <a:r>
              <a:rPr lang="en-US" altLang="en-US" sz="1760" b="1">
                <a:ea typeface="ＭＳ Ｐゴシック" panose="020B0600070205080204" pitchFamily="34" charset="-128"/>
              </a:rPr>
              <a:t>Conceptual</a:t>
            </a:r>
            <a:endParaRPr lang="en-US" altLang="en-US" sz="1980" b="1">
              <a:ea typeface="ＭＳ Ｐゴシック" panose="020B0600070205080204" pitchFamily="34" charset="-128"/>
            </a:endParaRP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C67E375D-6844-42BE-872B-19E26A8D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6" y="4963970"/>
            <a:ext cx="5025266" cy="25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5">
            <a:extLst>
              <a:ext uri="{FF2B5EF4-FFF2-40B4-BE49-F238E27FC236}">
                <a16:creationId xmlns:a16="http://schemas.microsoft.com/office/drawing/2014/main" id="{B1A53BF4-9F0C-4162-B219-21E7391E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1" y="3901917"/>
            <a:ext cx="1646714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60" b="1">
                <a:solidFill>
                  <a:srgbClr val="FFFFFF"/>
                </a:solidFill>
                <a:cs typeface="Arial" panose="020B0604020202020204" pitchFamily="34" charset="0"/>
              </a:rPr>
              <a:t>Logic Model</a:t>
            </a:r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20C23A94-717F-42AC-A5C5-CBBD79C6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861" y="3811112"/>
            <a:ext cx="2366169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60" b="1">
                <a:solidFill>
                  <a:srgbClr val="FFFFFF"/>
                </a:solidFill>
                <a:cs typeface="Arial" panose="020B0604020202020204" pitchFamily="34" charset="0"/>
              </a:rPr>
              <a:t>Results Framework</a:t>
            </a:r>
          </a:p>
        </p:txBody>
      </p:sp>
      <p:pic>
        <p:nvPicPr>
          <p:cNvPr id="15370" name="Picture 7">
            <a:extLst>
              <a:ext uri="{FF2B5EF4-FFF2-40B4-BE49-F238E27FC236}">
                <a16:creationId xmlns:a16="http://schemas.microsoft.com/office/drawing/2014/main" id="{93DF6064-88F5-4FF2-A824-90F7876E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" y="1974081"/>
            <a:ext cx="4147343" cy="22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179E3F-A40F-4993-9BA0-93D73DEC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3EA52727-22CF-4475-9180-BE991EB6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39" y="2108338"/>
            <a:ext cx="393541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36A448E-0DC5-410A-887C-C635F131AF5E}"/>
              </a:ext>
            </a:extLst>
          </p:cNvPr>
          <p:cNvSpPr txBox="1">
            <a:spLocks noChangeArrowheads="1"/>
          </p:cNvSpPr>
          <p:nvPr/>
        </p:nvSpPr>
        <p:spPr>
          <a:xfrm>
            <a:off x="321311" y="1453364"/>
            <a:ext cx="2625678" cy="363176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Conceptual Framework</a:t>
            </a:r>
            <a:endParaRPr lang="en-US" altLang="en-US" b="1" kern="0" dirty="0">
              <a:solidFill>
                <a:sysClr val="windowText" lastClr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7BBA9B9-D3C8-4F57-B26B-07C2AB6A6CFE}"/>
              </a:ext>
            </a:extLst>
          </p:cNvPr>
          <p:cNvSpPr txBox="1">
            <a:spLocks noChangeArrowheads="1"/>
          </p:cNvSpPr>
          <p:nvPr/>
        </p:nvSpPr>
        <p:spPr>
          <a:xfrm>
            <a:off x="5989106" y="1453364"/>
            <a:ext cx="2625678" cy="363176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Log Model</a:t>
            </a:r>
            <a:endParaRPr lang="en-US" altLang="en-US" b="1" kern="0" dirty="0">
              <a:solidFill>
                <a:sysClr val="windowText" lastClr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92B1E4F-90A6-4558-B7F0-BF6C71E283DB}"/>
              </a:ext>
            </a:extLst>
          </p:cNvPr>
          <p:cNvSpPr txBox="1">
            <a:spLocks noChangeArrowheads="1"/>
          </p:cNvSpPr>
          <p:nvPr/>
        </p:nvSpPr>
        <p:spPr>
          <a:xfrm>
            <a:off x="321311" y="4495616"/>
            <a:ext cx="2278857" cy="363176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Results Framework</a:t>
            </a:r>
            <a:endParaRPr lang="en-US" altLang="en-US" b="1" kern="0" dirty="0">
              <a:solidFill>
                <a:sysClr val="windowText" lastClr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3505F67-BAFD-4C26-A3B2-F02D71C178A3}"/>
              </a:ext>
            </a:extLst>
          </p:cNvPr>
          <p:cNvSpPr txBox="1">
            <a:spLocks noChangeArrowheads="1"/>
          </p:cNvSpPr>
          <p:nvPr/>
        </p:nvSpPr>
        <p:spPr>
          <a:xfrm>
            <a:off x="6118861" y="4495616"/>
            <a:ext cx="2625678" cy="363176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Theory of Change</a:t>
            </a:r>
            <a:endParaRPr lang="en-US" altLang="en-US" b="1" kern="0" dirty="0">
              <a:solidFill>
                <a:sysClr val="windowText" lastClr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B46B681-A02C-4AA8-8BE0-28C4A0584136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Types of Frameworks</a:t>
            </a:r>
            <a:endParaRPr sz="44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</p:txBody>
      </p:sp>
      <p:pic>
        <p:nvPicPr>
          <p:cNvPr id="5" name="Picture 4" descr="A close up of a red light&#10;&#10;Description generated with high confidence">
            <a:extLst>
              <a:ext uri="{FF2B5EF4-FFF2-40B4-BE49-F238E27FC236}">
                <a16:creationId xmlns:a16="http://schemas.microsoft.com/office/drawing/2014/main" id="{36055CFA-E698-400E-A744-776D67469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78626" y="4933490"/>
            <a:ext cx="4371568" cy="2732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13CF1-64AB-49C5-A4FE-4F3D73D79357}"/>
              </a:ext>
            </a:extLst>
          </p:cNvPr>
          <p:cNvSpPr txBox="1"/>
          <p:nvPr/>
        </p:nvSpPr>
        <p:spPr>
          <a:xfrm>
            <a:off x="2664663" y="686897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strategy.wikimedia.org/wiki/talk:theory_of_chan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2894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5" name="Group 3">
            <a:extLst>
              <a:ext uri="{FF2B5EF4-FFF2-40B4-BE49-F238E27FC236}">
                <a16:creationId xmlns:a16="http://schemas.microsoft.com/office/drawing/2014/main" id="{D57D3C59-717B-434F-9CBC-7DE8582C18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460" y="1524000"/>
          <a:ext cx="9555480" cy="4601317"/>
        </p:xfrm>
        <a:graphic>
          <a:graphicData uri="http://schemas.openxmlformats.org/drawingml/2006/table">
            <a:tbl>
              <a:tblPr/>
              <a:tblGrid>
                <a:gridCol w="142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Type of framework</a:t>
                      </a:r>
                    </a:p>
                  </a:txBody>
                  <a:tcPr marL="100584" marR="100584" marT="50295" marB="50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Brief description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Program management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Basis for monitoring and evaluation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Conceptual framework</a:t>
                      </a:r>
                    </a:p>
                  </a:txBody>
                  <a:tcPr marL="100584" marR="100584" marT="50295" marB="50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Establish causal pathway and interaction of program and environmental factors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Determine which factors the program will influence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No, but can help to explain results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Logic model</a:t>
                      </a:r>
                    </a:p>
                  </a:txBody>
                  <a:tcPr marL="100584" marR="100584" marT="50295" marB="50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Shows logical flow of inputs, process, outputs, outcome, impact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Helps in determining key program elements to be tracked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Yes, at all stages of the program from inputs to process to outputs to outcomes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0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Results framework</a:t>
                      </a:r>
                    </a:p>
                  </a:txBody>
                  <a:tcPr marL="100584" marR="100584" marT="50295" marB="50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Logically linked program objectives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Shows the logical relationship between program goal, objectives and sub-objectives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Yes, at the objectives level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Theory of change</a:t>
                      </a:r>
                    </a:p>
                  </a:txBody>
                  <a:tcPr marL="100584" marR="100584" marT="50295" marB="50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Combines elements of a conceptual framework and logic model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Shows the causal relationship between activities, outcomes, and impact; and with external factors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ＭＳ Ｐゴシック" pitchFamily="1" charset="-128"/>
                        </a:rPr>
                        <a:t>Yes, at all stages of program</a:t>
                      </a:r>
                    </a:p>
                  </a:txBody>
                  <a:tcPr marL="100584" marR="100584" marT="50295" marB="50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7BE5BF-F0B8-406B-8F02-F55E0D47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C0FE94C-28CE-44A9-A458-474C01C1CA39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Summary of Framework</a:t>
            </a:r>
            <a:endParaRPr sz="44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0458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A6993051-A0CC-4E96-A051-3E4F565B4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34" y="1399540"/>
            <a:ext cx="9992043" cy="522986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40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Definition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 tabular/graphic description of a program’s strategy for achieving a specific strategic objective (SO) through intermediate results, with a narrative supplement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40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Purpose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Like a logic framework, a results framework is a planning &amp; management tool for programs 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Specifies exactly how, through a set of intermediate results, the program’s SO will be achieved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Provides a basis of consensus for all program stakeholders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Conveys the development hypothesis—plausible linkages between the intermediate results and the SO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263C20C-2360-4F42-8E78-237CB7B90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866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ＭＳ Ｐゴシック" charset="0"/>
              </a:rPr>
              <a:t>USAID, Performance Monitoring and Evaluation TIPS: Building a Results Framework, PN-ACA-947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54CD97-FB9C-47C8-BF9C-875577CE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3CFB8D5-DE45-4DA7-B735-4989AB7D276B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Results Framework</a:t>
            </a:r>
            <a:endParaRPr sz="44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8607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509FB0B3-B782-4EDF-91C3-36E80294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1" y="1600200"/>
            <a:ext cx="9448800" cy="5410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Strategic objective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The ultimate end point of the results framework—the goal of the program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“Standard by which the operational unit (performance) is willing to be judged”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Appropriate level of ambition means the SO should be 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achievable, clear, and measurable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endParaRPr lang="en-US" altLang="en-US" sz="24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Intermediate results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Achievable in the short term; lower level than SO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An intermediate step leading to achieving the SO</a:t>
            </a:r>
          </a:p>
          <a:p>
            <a:pPr marL="800100" lvl="1" indent="-342900">
              <a:lnSpc>
                <a:spcPct val="80000"/>
              </a:lnSpc>
              <a:spcAft>
                <a:spcPts val="1200"/>
              </a:spcAft>
              <a:buSzPct val="84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Lower level of impact than the SO; cumulative effect leads to the SO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048E1408-1F6D-48EC-BB1D-D797FD4F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086600"/>
            <a:ext cx="6628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ＭＳ Ｐゴシック" charset="0"/>
              </a:rPr>
              <a:t>USAID, Performance Monitoring and Evaluation TIPS: Building a Results Framework, PN-ACA-947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08F08-7713-4855-A74E-9071CB41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37893A-C3EE-454C-9002-628C88738500}"/>
              </a:ext>
            </a:extLst>
          </p:cNvPr>
          <p:cNvSpPr txBox="1"/>
          <p:nvPr/>
        </p:nvSpPr>
        <p:spPr>
          <a:xfrm>
            <a:off x="615749" y="517564"/>
            <a:ext cx="910780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lang="en-US" sz="4800" b="1" spc="-100" dirty="0">
                <a:solidFill>
                  <a:srgbClr val="A29CC0"/>
                </a:solidFill>
                <a:latin typeface="Century Gothic" panose="020B0502020202020204" pitchFamily="34" charset="0"/>
                <a:cs typeface="Gill Sans MT"/>
              </a:rPr>
              <a:t>Results Framework Components</a:t>
            </a:r>
            <a:endParaRPr sz="4400" dirty="0">
              <a:solidFill>
                <a:srgbClr val="1E1860"/>
              </a:solidFill>
              <a:latin typeface="Century Gothic" panose="020B0502020202020204" pitchFamily="34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292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D240DF-86D1-4EE7-80C2-DD298891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98120"/>
            <a:ext cx="9052560" cy="838200"/>
          </a:xfrm>
        </p:spPr>
        <p:txBody>
          <a:bodyPr>
            <a:noAutofit/>
          </a:bodyPr>
          <a:lstStyle/>
          <a:p>
            <a:r>
              <a:rPr lang="en-US" sz="4800" b="1" kern="1200" spc="-100" dirty="0">
                <a:solidFill>
                  <a:srgbClr val="A29CC0"/>
                </a:solidFill>
                <a:latin typeface="Century Gothic" panose="020B0502020202020204" pitchFamily="34" charset="0"/>
                <a:ea typeface="+mn-ea"/>
              </a:rPr>
              <a:t>4th HPNSP Results Framework (RFW)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E9A0F-5AF1-47A5-81A0-30C0211D3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4159" r="31667" b="8499"/>
          <a:stretch/>
        </p:blipFill>
        <p:spPr>
          <a:xfrm>
            <a:off x="83820" y="1051795"/>
            <a:ext cx="9943952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0" cy="5293360"/>
          </a:xfrm>
          <a:custGeom>
            <a:avLst/>
            <a:gdLst/>
            <a:ahLst/>
            <a:cxnLst/>
            <a:rect l="l" t="t" r="r" b="b"/>
            <a:pathLst>
              <a:path h="5293359">
                <a:moveTo>
                  <a:pt x="0" y="0"/>
                </a:moveTo>
                <a:lnTo>
                  <a:pt x="0" y="5292852"/>
                </a:lnTo>
              </a:path>
            </a:pathLst>
          </a:custGeom>
          <a:ln w="23495">
            <a:solidFill>
              <a:srgbClr val="D8A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43000"/>
            <a:ext cx="10058400" cy="5434037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A6C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2357338"/>
            <a:ext cx="8382000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2000" b="1" spc="-100" dirty="0">
                <a:solidFill>
                  <a:srgbClr val="1E1860"/>
                </a:solidFill>
                <a:latin typeface="Century Gothic" panose="020B0502020202020204" pitchFamily="34" charset="0"/>
                <a:cs typeface="Futura LT Pro Book"/>
              </a:rPr>
              <a:t>www.measureevaluation.org</a:t>
            </a:r>
          </a:p>
        </p:txBody>
      </p:sp>
      <p:sp>
        <p:nvSpPr>
          <p:cNvPr id="11" name="object 3"/>
          <p:cNvSpPr/>
          <p:nvPr/>
        </p:nvSpPr>
        <p:spPr>
          <a:xfrm>
            <a:off x="0" y="0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b="23721"/>
          <a:stretch/>
        </p:blipFill>
        <p:spPr>
          <a:xfrm>
            <a:off x="7898801" y="6705600"/>
            <a:ext cx="2159599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27" y="6682810"/>
            <a:ext cx="1274374" cy="10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1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use and blue_corrected" id="{24BB43F7-A238-40E1-A388-AA30B486D4FC}" vid="{C3D0504A-8D89-47AB-96BA-D5EE0E825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A79819CA3F3428B644840049B5527" ma:contentTypeVersion="5" ma:contentTypeDescription="Create a new document." ma:contentTypeScope="" ma:versionID="b91ae86749413e39d6ab5cf72415f548">
  <xsd:schema xmlns:xsd="http://www.w3.org/2001/XMLSchema" xmlns:xs="http://www.w3.org/2001/XMLSchema" xmlns:p="http://schemas.microsoft.com/office/2006/metadata/properties" xmlns:ns1="http://schemas.microsoft.com/sharepoint/v3" xmlns:ns2="d8573787-17db-43b5-9af3-2a45e79ab039" xmlns:ns3="13922b43-4eea-40f2-b18b-c20327cdf16c" targetNamespace="http://schemas.microsoft.com/office/2006/metadata/properties" ma:root="true" ma:fieldsID="a3eb1c2798d4f2b319fc785c533a2476" ns1:_="" ns2:_="" ns3:_="">
    <xsd:import namespace="http://schemas.microsoft.com/sharepoint/v3"/>
    <xsd:import namespace="d8573787-17db-43b5-9af3-2a45e79ab039"/>
    <xsd:import namespace="13922b43-4eea-40f2-b18b-c20327cdf1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73787-17db-43b5-9af3-2a45e79ab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22b43-4eea-40f2-b18b-c20327cdf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B12CE9-1245-4C0E-BDF8-3EE8D38E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573787-17db-43b5-9af3-2a45e79ab039"/>
    <ds:schemaRef ds:uri="13922b43-4eea-40f2-b18b-c20327cd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48E68-115E-4EEB-AE32-34075EC8E98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8573787-17db-43b5-9af3-2a45e79ab039"/>
    <ds:schemaRef ds:uri="13922b43-4eea-40f2-b18b-c20327cdf16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6FC224-0626-43ED-8AD4-4384B7112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Charteuse and blue USAID</Template>
  <TotalTime>880</TotalTime>
  <Words>544</Words>
  <Application>Microsoft Office PowerPoint</Application>
  <PresentationFormat>Custom</PresentationFormat>
  <Paragraphs>70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Futura Lt BT</vt:lpstr>
      <vt:lpstr>Futura LT Pro Book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4th HPNSP Results Framework (RFW)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Mandal, Mahua</dc:creator>
  <cp:lastModifiedBy>Kibria, Mohammad Golam</cp:lastModifiedBy>
  <cp:revision>49</cp:revision>
  <dcterms:created xsi:type="dcterms:W3CDTF">2017-11-20T19:58:44Z</dcterms:created>
  <dcterms:modified xsi:type="dcterms:W3CDTF">2018-07-30T09:58:57Z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LastSaved">
    <vt:filetime>2015-03-02T00:00:00Z</vt:filetime>
  </property>
  <property fmtid="{D5CDD505-2E9C-101B-9397-08002B2CF9AE}" pid="4" name="ContentTypeId">
    <vt:lpwstr>0x0101006E4A79819CA3F3428B644840049B5527</vt:lpwstr>
  </property>
</Properties>
</file>