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73" r:id="rId5"/>
    <p:sldId id="272" r:id="rId6"/>
    <p:sldId id="274" r:id="rId7"/>
    <p:sldId id="276" r:id="rId8"/>
    <p:sldId id="278" r:id="rId9"/>
    <p:sldId id="311" r:id="rId10"/>
    <p:sldId id="281" r:id="rId11"/>
    <p:sldId id="318" r:id="rId12"/>
    <p:sldId id="441" r:id="rId13"/>
    <p:sldId id="321" r:id="rId14"/>
    <p:sldId id="288" r:id="rId15"/>
    <p:sldId id="285" r:id="rId16"/>
    <p:sldId id="291" r:id="rId17"/>
    <p:sldId id="292" r:id="rId18"/>
    <p:sldId id="293" r:id="rId19"/>
    <p:sldId id="294" r:id="rId20"/>
    <p:sldId id="295" r:id="rId21"/>
    <p:sldId id="296" r:id="rId22"/>
    <p:sldId id="297" r:id="rId23"/>
    <p:sldId id="298" r:id="rId24"/>
    <p:sldId id="299" r:id="rId25"/>
    <p:sldId id="322" r:id="rId26"/>
    <p:sldId id="300" r:id="rId27"/>
    <p:sldId id="301" r:id="rId28"/>
    <p:sldId id="304" r:id="rId29"/>
    <p:sldId id="306" r:id="rId30"/>
    <p:sldId id="307" r:id="rId31"/>
    <p:sldId id="308" r:id="rId32"/>
    <p:sldId id="317" r:id="rId33"/>
    <p:sldId id="310" r:id="rId34"/>
    <p:sldId id="312" r:id="rId35"/>
    <p:sldId id="313" r:id="rId36"/>
    <p:sldId id="314" r:id="rId37"/>
    <p:sldId id="315" r:id="rId38"/>
    <p:sldId id="282" r:id="rId39"/>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scudero, Gabriela Maria" initials="EGM" lastIdx="4" clrIdx="0">
    <p:extLst>
      <p:ext uri="{19B8F6BF-5375-455C-9EA6-DF929625EA0E}">
        <p15:presenceInfo xmlns:p15="http://schemas.microsoft.com/office/powerpoint/2012/main" userId="S-1-5-21-344340502-4252695000-2390403120-1393775" providerId="AD"/>
      </p:ext>
    </p:extLst>
  </p:cmAuthor>
  <p:cmAuthor id="2" name="McGill, Debbie" initials="MD" lastIdx="9" clrIdx="1">
    <p:extLst>
      <p:ext uri="{19B8F6BF-5375-455C-9EA6-DF929625EA0E}">
        <p15:presenceInfo xmlns:p15="http://schemas.microsoft.com/office/powerpoint/2012/main" userId="S-1-5-21-344340502-4252695000-2390403120-13253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85F"/>
    <a:srgbClr val="555276"/>
    <a:srgbClr val="1E1860"/>
    <a:srgbClr val="A29CC0"/>
    <a:srgbClr val="A6C038"/>
    <a:srgbClr val="ECCE18"/>
    <a:srgbClr val="E6661F"/>
    <a:srgbClr val="C83537"/>
    <a:srgbClr val="A7BF39"/>
    <a:srgbClr val="008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CF0E0E-056B-4080-B3B2-FDEB5BD80DB2}" v="160" dt="2018-08-06T05:31:10.21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152" autoAdjust="0"/>
  </p:normalViewPr>
  <p:slideViewPr>
    <p:cSldViewPr>
      <p:cViewPr varScale="1">
        <p:scale>
          <a:sx n="47" d="100"/>
          <a:sy n="47" d="100"/>
        </p:scale>
        <p:origin x="2376" y="58"/>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200" d="100"/>
          <a:sy n="200" d="100"/>
        </p:scale>
        <p:origin x="144" y="-391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cudero, Gabriela Maria" userId="0085e9be-f553-4466-8af4-d40b8787635b" providerId="ADAL" clId="{2FEDEC74-E422-4A76-B1D0-D2F2278F6C58}"/>
    <pc:docChg chg="modSld">
      <pc:chgData name="Escudero, Gabriela Maria" userId="0085e9be-f553-4466-8af4-d40b8787635b" providerId="ADAL" clId="{2FEDEC74-E422-4A76-B1D0-D2F2278F6C58}" dt="2018-07-30T09:49:48.153" v="19" actId="20577"/>
      <pc:docMkLst>
        <pc:docMk/>
      </pc:docMkLst>
      <pc:sldChg chg="modNotesTx">
        <pc:chgData name="Escudero, Gabriela Maria" userId="0085e9be-f553-4466-8af4-d40b8787635b" providerId="ADAL" clId="{2FEDEC74-E422-4A76-B1D0-D2F2278F6C58}" dt="2018-07-30T09:47:14.856" v="0" actId="20577"/>
        <pc:sldMkLst>
          <pc:docMk/>
          <pc:sldMk cId="3646513998" sldId="276"/>
        </pc:sldMkLst>
      </pc:sldChg>
      <pc:sldChg chg="modNotesTx">
        <pc:chgData name="Escudero, Gabriela Maria" userId="0085e9be-f553-4466-8af4-d40b8787635b" providerId="ADAL" clId="{2FEDEC74-E422-4A76-B1D0-D2F2278F6C58}" dt="2018-07-30T09:47:22.062" v="1" actId="20577"/>
        <pc:sldMkLst>
          <pc:docMk/>
          <pc:sldMk cId="1317772519" sldId="278"/>
        </pc:sldMkLst>
      </pc:sldChg>
      <pc:sldChg chg="modNotesTx">
        <pc:chgData name="Escudero, Gabriela Maria" userId="0085e9be-f553-4466-8af4-d40b8787635b" providerId="ADAL" clId="{2FEDEC74-E422-4A76-B1D0-D2F2278F6C58}" dt="2018-07-30T09:47:52.519" v="4" actId="20577"/>
        <pc:sldMkLst>
          <pc:docMk/>
          <pc:sldMk cId="4185684585" sldId="285"/>
        </pc:sldMkLst>
      </pc:sldChg>
      <pc:sldChg chg="modNotesTx">
        <pc:chgData name="Escudero, Gabriela Maria" userId="0085e9be-f553-4466-8af4-d40b8787635b" providerId="ADAL" clId="{2FEDEC74-E422-4A76-B1D0-D2F2278F6C58}" dt="2018-07-30T09:47:37.967" v="3" actId="20577"/>
        <pc:sldMkLst>
          <pc:docMk/>
          <pc:sldMk cId="2696511254" sldId="288"/>
        </pc:sldMkLst>
      </pc:sldChg>
      <pc:sldChg chg="modNotesTx">
        <pc:chgData name="Escudero, Gabriela Maria" userId="0085e9be-f553-4466-8af4-d40b8787635b" providerId="ADAL" clId="{2FEDEC74-E422-4A76-B1D0-D2F2278F6C58}" dt="2018-07-30T09:48:07.784" v="5" actId="20577"/>
        <pc:sldMkLst>
          <pc:docMk/>
          <pc:sldMk cId="253441570" sldId="291"/>
        </pc:sldMkLst>
      </pc:sldChg>
      <pc:sldChg chg="modNotesTx">
        <pc:chgData name="Escudero, Gabriela Maria" userId="0085e9be-f553-4466-8af4-d40b8787635b" providerId="ADAL" clId="{2FEDEC74-E422-4A76-B1D0-D2F2278F6C58}" dt="2018-07-30T09:48:19.114" v="6" actId="20577"/>
        <pc:sldMkLst>
          <pc:docMk/>
          <pc:sldMk cId="2108295646" sldId="292"/>
        </pc:sldMkLst>
      </pc:sldChg>
      <pc:sldChg chg="modNotesTx">
        <pc:chgData name="Escudero, Gabriela Maria" userId="0085e9be-f553-4466-8af4-d40b8787635b" providerId="ADAL" clId="{2FEDEC74-E422-4A76-B1D0-D2F2278F6C58}" dt="2018-07-30T09:48:28.506" v="7" actId="20577"/>
        <pc:sldMkLst>
          <pc:docMk/>
          <pc:sldMk cId="2049539985" sldId="293"/>
        </pc:sldMkLst>
      </pc:sldChg>
      <pc:sldChg chg="modNotesTx">
        <pc:chgData name="Escudero, Gabriela Maria" userId="0085e9be-f553-4466-8af4-d40b8787635b" providerId="ADAL" clId="{2FEDEC74-E422-4A76-B1D0-D2F2278F6C58}" dt="2018-07-30T09:48:35.400" v="8" actId="20577"/>
        <pc:sldMkLst>
          <pc:docMk/>
          <pc:sldMk cId="2775524676" sldId="294"/>
        </pc:sldMkLst>
      </pc:sldChg>
      <pc:sldChg chg="modNotesTx">
        <pc:chgData name="Escudero, Gabriela Maria" userId="0085e9be-f553-4466-8af4-d40b8787635b" providerId="ADAL" clId="{2FEDEC74-E422-4A76-B1D0-D2F2278F6C58}" dt="2018-07-30T09:48:41.541" v="9" actId="20577"/>
        <pc:sldMkLst>
          <pc:docMk/>
          <pc:sldMk cId="1488184360" sldId="295"/>
        </pc:sldMkLst>
      </pc:sldChg>
      <pc:sldChg chg="modNotesTx">
        <pc:chgData name="Escudero, Gabriela Maria" userId="0085e9be-f553-4466-8af4-d40b8787635b" providerId="ADAL" clId="{2FEDEC74-E422-4A76-B1D0-D2F2278F6C58}" dt="2018-07-30T09:48:48.123" v="10" actId="20577"/>
        <pc:sldMkLst>
          <pc:docMk/>
          <pc:sldMk cId="3365623932" sldId="296"/>
        </pc:sldMkLst>
      </pc:sldChg>
      <pc:sldChg chg="modNotesTx">
        <pc:chgData name="Escudero, Gabriela Maria" userId="0085e9be-f553-4466-8af4-d40b8787635b" providerId="ADAL" clId="{2FEDEC74-E422-4A76-B1D0-D2F2278F6C58}" dt="2018-07-30T09:48:53.639" v="11" actId="20577"/>
        <pc:sldMkLst>
          <pc:docMk/>
          <pc:sldMk cId="2223692319" sldId="297"/>
        </pc:sldMkLst>
      </pc:sldChg>
      <pc:sldChg chg="modNotesTx">
        <pc:chgData name="Escudero, Gabriela Maria" userId="0085e9be-f553-4466-8af4-d40b8787635b" providerId="ADAL" clId="{2FEDEC74-E422-4A76-B1D0-D2F2278F6C58}" dt="2018-07-30T09:49:00.780" v="12" actId="20577"/>
        <pc:sldMkLst>
          <pc:docMk/>
          <pc:sldMk cId="1224054245" sldId="299"/>
        </pc:sldMkLst>
      </pc:sldChg>
      <pc:sldChg chg="modNotesTx">
        <pc:chgData name="Escudero, Gabriela Maria" userId="0085e9be-f553-4466-8af4-d40b8787635b" providerId="ADAL" clId="{2FEDEC74-E422-4A76-B1D0-D2F2278F6C58}" dt="2018-07-30T09:49:19.659" v="14" actId="20577"/>
        <pc:sldMkLst>
          <pc:docMk/>
          <pc:sldMk cId="17766947" sldId="306"/>
        </pc:sldMkLst>
      </pc:sldChg>
      <pc:sldChg chg="modNotesTx">
        <pc:chgData name="Escudero, Gabriela Maria" userId="0085e9be-f553-4466-8af4-d40b8787635b" providerId="ADAL" clId="{2FEDEC74-E422-4A76-B1D0-D2F2278F6C58}" dt="2018-07-30T09:49:26.171" v="15" actId="20577"/>
        <pc:sldMkLst>
          <pc:docMk/>
          <pc:sldMk cId="1782759491" sldId="307"/>
        </pc:sldMkLst>
      </pc:sldChg>
      <pc:sldChg chg="modNotesTx">
        <pc:chgData name="Escudero, Gabriela Maria" userId="0085e9be-f553-4466-8af4-d40b8787635b" providerId="ADAL" clId="{2FEDEC74-E422-4A76-B1D0-D2F2278F6C58}" dt="2018-07-30T09:49:32.354" v="16" actId="20577"/>
        <pc:sldMkLst>
          <pc:docMk/>
          <pc:sldMk cId="1461445449" sldId="308"/>
        </pc:sldMkLst>
      </pc:sldChg>
      <pc:sldChg chg="modNotesTx">
        <pc:chgData name="Escudero, Gabriela Maria" userId="0085e9be-f553-4466-8af4-d40b8787635b" providerId="ADAL" clId="{2FEDEC74-E422-4A76-B1D0-D2F2278F6C58}" dt="2018-07-30T09:49:43.296" v="18" actId="20577"/>
        <pc:sldMkLst>
          <pc:docMk/>
          <pc:sldMk cId="2388917665" sldId="310"/>
        </pc:sldMkLst>
      </pc:sldChg>
      <pc:sldChg chg="modNotesTx">
        <pc:chgData name="Escudero, Gabriela Maria" userId="0085e9be-f553-4466-8af4-d40b8787635b" providerId="ADAL" clId="{2FEDEC74-E422-4A76-B1D0-D2F2278F6C58}" dt="2018-07-30T09:47:28.283" v="2" actId="20577"/>
        <pc:sldMkLst>
          <pc:docMk/>
          <pc:sldMk cId="2349886178" sldId="311"/>
        </pc:sldMkLst>
      </pc:sldChg>
      <pc:sldChg chg="modNotesTx">
        <pc:chgData name="Escudero, Gabriela Maria" userId="0085e9be-f553-4466-8af4-d40b8787635b" providerId="ADAL" clId="{2FEDEC74-E422-4A76-B1D0-D2F2278F6C58}" dt="2018-07-30T09:49:48.153" v="19" actId="20577"/>
        <pc:sldMkLst>
          <pc:docMk/>
          <pc:sldMk cId="1017369684" sldId="312"/>
        </pc:sldMkLst>
      </pc:sldChg>
      <pc:sldChg chg="modNotesTx">
        <pc:chgData name="Escudero, Gabriela Maria" userId="0085e9be-f553-4466-8af4-d40b8787635b" providerId="ADAL" clId="{2FEDEC74-E422-4A76-B1D0-D2F2278F6C58}" dt="2018-07-30T09:49:37.915" v="17" actId="20577"/>
        <pc:sldMkLst>
          <pc:docMk/>
          <pc:sldMk cId="2630855958" sldId="317"/>
        </pc:sldMkLst>
      </pc:sldChg>
      <pc:sldChg chg="modNotesTx">
        <pc:chgData name="Escudero, Gabriela Maria" userId="0085e9be-f553-4466-8af4-d40b8787635b" providerId="ADAL" clId="{2FEDEC74-E422-4A76-B1D0-D2F2278F6C58}" dt="2018-07-30T09:49:07.711" v="13" actId="20577"/>
        <pc:sldMkLst>
          <pc:docMk/>
          <pc:sldMk cId="529383010" sldId="322"/>
        </pc:sldMkLst>
      </pc:sldChg>
    </pc:docChg>
  </pc:docChgLst>
  <pc:docChgLst>
    <pc:chgData name="Escudero, Gabriela Maria" userId="0085e9be-f553-4466-8af4-d40b8787635b" providerId="ADAL" clId="{A2CF0E0E-056B-4080-B3B2-FDEB5BD80DB2}"/>
    <pc:docChg chg="custSel addSld delSld modSld sldOrd">
      <pc:chgData name="Escudero, Gabriela Maria" userId="0085e9be-f553-4466-8af4-d40b8787635b" providerId="ADAL" clId="{A2CF0E0E-056B-4080-B3B2-FDEB5BD80DB2}" dt="2018-08-06T05:31:10.213" v="119" actId="20577"/>
      <pc:docMkLst>
        <pc:docMk/>
      </pc:docMkLst>
      <pc:sldChg chg="modSp">
        <pc:chgData name="Escudero, Gabriela Maria" userId="0085e9be-f553-4466-8af4-d40b8787635b" providerId="ADAL" clId="{A2CF0E0E-056B-4080-B3B2-FDEB5BD80DB2}" dt="2018-07-31T03:24:49.361" v="53" actId="20577"/>
        <pc:sldMkLst>
          <pc:docMk/>
          <pc:sldMk cId="650286910" sldId="273"/>
        </pc:sldMkLst>
        <pc:spChg chg="mod">
          <ac:chgData name="Escudero, Gabriela Maria" userId="0085e9be-f553-4466-8af4-d40b8787635b" providerId="ADAL" clId="{A2CF0E0E-056B-4080-B3B2-FDEB5BD80DB2}" dt="2018-07-31T03:24:49.361" v="53" actId="20577"/>
          <ac:spMkLst>
            <pc:docMk/>
            <pc:sldMk cId="650286910" sldId="273"/>
            <ac:spMk id="14" creationId="{00000000-0000-0000-0000-000000000000}"/>
          </ac:spMkLst>
        </pc:spChg>
      </pc:sldChg>
      <pc:sldChg chg="ord">
        <pc:chgData name="Escudero, Gabriela Maria" userId="0085e9be-f553-4466-8af4-d40b8787635b" providerId="ADAL" clId="{A2CF0E0E-056B-4080-B3B2-FDEB5BD80DB2}" dt="2018-07-30T11:42:45.647" v="0"/>
        <pc:sldMkLst>
          <pc:docMk/>
          <pc:sldMk cId="3646513998" sldId="276"/>
        </pc:sldMkLst>
      </pc:sldChg>
      <pc:sldChg chg="modNotesTx">
        <pc:chgData name="Escudero, Gabriela Maria" userId="0085e9be-f553-4466-8af4-d40b8787635b" providerId="ADAL" clId="{A2CF0E0E-056B-4080-B3B2-FDEB5BD80DB2}" dt="2018-08-06T05:31:10.213" v="119" actId="20577"/>
        <pc:sldMkLst>
          <pc:docMk/>
          <pc:sldMk cId="1488184360" sldId="295"/>
        </pc:sldMkLst>
      </pc:sldChg>
      <pc:sldChg chg="modAnim">
        <pc:chgData name="Escudero, Gabriela Maria" userId="0085e9be-f553-4466-8af4-d40b8787635b" providerId="ADAL" clId="{A2CF0E0E-056B-4080-B3B2-FDEB5BD80DB2}" dt="2018-07-30T12:27:40.649" v="3"/>
        <pc:sldMkLst>
          <pc:docMk/>
          <pc:sldMk cId="1224054245" sldId="299"/>
        </pc:sldMkLst>
      </pc:sldChg>
      <pc:sldChg chg="modSp modNotes">
        <pc:chgData name="Escudero, Gabriela Maria" userId="0085e9be-f553-4466-8af4-d40b8787635b" providerId="ADAL" clId="{A2CF0E0E-056B-4080-B3B2-FDEB5BD80DB2}" dt="2018-07-31T08:17:20.579" v="55" actId="207"/>
        <pc:sldMkLst>
          <pc:docMk/>
          <pc:sldMk cId="0" sldId="441"/>
        </pc:sldMkLst>
        <pc:spChg chg="mod">
          <ac:chgData name="Escudero, Gabriela Maria" userId="0085e9be-f553-4466-8af4-d40b8787635b" providerId="ADAL" clId="{A2CF0E0E-056B-4080-B3B2-FDEB5BD80DB2}" dt="2018-07-31T08:17:20.579" v="55" actId="207"/>
          <ac:spMkLst>
            <pc:docMk/>
            <pc:sldMk cId="0" sldId="441"/>
            <ac:spMk id="1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283" cy="465201"/>
          </a:xfrm>
          <a:prstGeom prst="rect">
            <a:avLst/>
          </a:prstGeom>
        </p:spPr>
        <p:txBody>
          <a:bodyPr vert="horz" lIns="83622" tIns="41811" rIns="83622" bIns="41811" rtlCol="0"/>
          <a:lstStyle>
            <a:lvl1pPr algn="l">
              <a:defRPr sz="1100"/>
            </a:lvl1pPr>
          </a:lstStyle>
          <a:p>
            <a:endParaRPr lang="en-US"/>
          </a:p>
        </p:txBody>
      </p:sp>
      <p:sp>
        <p:nvSpPr>
          <p:cNvPr id="3" name="Date Placeholder 2"/>
          <p:cNvSpPr>
            <a:spLocks noGrp="1"/>
          </p:cNvSpPr>
          <p:nvPr>
            <p:ph type="dt" sz="quarter" idx="1"/>
          </p:nvPr>
        </p:nvSpPr>
        <p:spPr>
          <a:xfrm>
            <a:off x="3971012" y="0"/>
            <a:ext cx="3038283" cy="465201"/>
          </a:xfrm>
          <a:prstGeom prst="rect">
            <a:avLst/>
          </a:prstGeom>
        </p:spPr>
        <p:txBody>
          <a:bodyPr vert="horz" lIns="83622" tIns="41811" rIns="83622" bIns="41811" rtlCol="0"/>
          <a:lstStyle>
            <a:lvl1pPr algn="r">
              <a:defRPr sz="1100"/>
            </a:lvl1pPr>
          </a:lstStyle>
          <a:p>
            <a:fld id="{638342C8-1770-4004-A9F5-C37FDF397545}" type="datetimeFigureOut">
              <a:rPr lang="en-US" smtClean="0"/>
              <a:t>8/6/2018</a:t>
            </a:fld>
            <a:endParaRPr lang="en-US"/>
          </a:p>
        </p:txBody>
      </p:sp>
      <p:sp>
        <p:nvSpPr>
          <p:cNvPr id="4" name="Footer Placeholder 3"/>
          <p:cNvSpPr>
            <a:spLocks noGrp="1"/>
          </p:cNvSpPr>
          <p:nvPr>
            <p:ph type="ftr" sz="quarter" idx="2"/>
          </p:nvPr>
        </p:nvSpPr>
        <p:spPr>
          <a:xfrm>
            <a:off x="0" y="8831202"/>
            <a:ext cx="3038283" cy="465199"/>
          </a:xfrm>
          <a:prstGeom prst="rect">
            <a:avLst/>
          </a:prstGeom>
        </p:spPr>
        <p:txBody>
          <a:bodyPr vert="horz" lIns="83622" tIns="41811" rIns="83622" bIns="41811" rtlCol="0" anchor="b"/>
          <a:lstStyle>
            <a:lvl1pPr algn="l">
              <a:defRPr sz="1100"/>
            </a:lvl1pPr>
          </a:lstStyle>
          <a:p>
            <a:endParaRPr lang="en-US"/>
          </a:p>
        </p:txBody>
      </p:sp>
      <p:sp>
        <p:nvSpPr>
          <p:cNvPr id="5" name="Slide Number Placeholder 4"/>
          <p:cNvSpPr>
            <a:spLocks noGrp="1"/>
          </p:cNvSpPr>
          <p:nvPr>
            <p:ph type="sldNum" sz="quarter" idx="3"/>
          </p:nvPr>
        </p:nvSpPr>
        <p:spPr>
          <a:xfrm>
            <a:off x="3971012" y="8831202"/>
            <a:ext cx="3038283" cy="465199"/>
          </a:xfrm>
          <a:prstGeom prst="rect">
            <a:avLst/>
          </a:prstGeom>
        </p:spPr>
        <p:txBody>
          <a:bodyPr vert="horz" lIns="83622" tIns="41811" rIns="83622" bIns="41811" rtlCol="0" anchor="b"/>
          <a:lstStyle>
            <a:lvl1pPr algn="r">
              <a:defRPr sz="1100"/>
            </a:lvl1pPr>
          </a:lstStyle>
          <a:p>
            <a:fld id="{F768BC3E-3DFE-4E62-ABA8-A3563E71BD52}" type="slidenum">
              <a:rPr lang="en-US" smtClean="0"/>
              <a:t>‹#›</a:t>
            </a:fld>
            <a:endParaRPr lang="en-US"/>
          </a:p>
        </p:txBody>
      </p:sp>
    </p:spTree>
    <p:extLst>
      <p:ext uri="{BB962C8B-B14F-4D97-AF65-F5344CB8AC3E}">
        <p14:creationId xmlns:p14="http://schemas.microsoft.com/office/powerpoint/2010/main" val="1321320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384213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Typically, the indicators at the national level are linked to those at the lower levels in two distinct ways. Firstly, indicators collected at the lower level (such as the service delivery level) often capture lower-level results. These should be linked logically to indicators at a higher level that reflect the expected effects of these efforts. Secondly, data may be collected at lower administrative levels and be passed up to the national level where they are aggregated in order to track the national response. </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4055087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Perhaps the most important part of what comprises an indicator is the metric. The metric is the precise explanation of the data and the calculation that will give the measurement or value of the indicator. In other words, it specifies the data that will be used to generate the value, and how the data elements will be manipulated to come up with a value. </a:t>
            </a:r>
          </a:p>
          <a:p>
            <a:r>
              <a:rPr lang="en-US" sz="1200" kern="1200" dirty="0">
                <a:solidFill>
                  <a:schemeClr val="tx1"/>
                </a:solidFill>
                <a:effectLst/>
                <a:latin typeface="+mn-lt"/>
                <a:ea typeface="+mn-ea"/>
                <a:cs typeface="+mn-cs"/>
              </a:rPr>
              <a:t>Defining good metrics is absolutely crucial to the usefulness of any M&amp;E plan. A good metric clarifies the single dimension of the result that is being measured by the indicator. A good metric does this in such a way that each value measured for the indicator is exactly comparable to values measured at another time.</a:t>
            </a:r>
          </a:p>
          <a:p>
            <a:r>
              <a:rPr lang="en-US" sz="1200" kern="1200" dirty="0">
                <a:solidFill>
                  <a:schemeClr val="tx1"/>
                </a:solidFill>
                <a:effectLst/>
                <a:latin typeface="+mn-lt"/>
                <a:ea typeface="+mn-ea"/>
                <a:cs typeface="+mn-cs"/>
              </a:rPr>
              <a:t>Indicators can have a number of types of metrics. They can be simple counts of things (for example, the number or providers trained or the number of condoms distributed), or they can involve calculations (for example, the proportion of facilities with a trained provider, CPR or MMR). They can also be more complex, such as an index comprising of the sum of scores on six quality outcomes. These are just some examples of types of metrics used for indicators.</a:t>
            </a:r>
          </a:p>
          <a:p>
            <a:r>
              <a:rPr lang="en-US" sz="1200" kern="1200" dirty="0">
                <a:solidFill>
                  <a:schemeClr val="tx1"/>
                </a:solidFill>
                <a:effectLst/>
                <a:latin typeface="+mn-lt"/>
                <a:ea typeface="+mn-ea"/>
                <a:cs typeface="+mn-cs"/>
              </a:rPr>
              <a:t>Note: </a:t>
            </a:r>
          </a:p>
          <a:p>
            <a:r>
              <a:rPr lang="en-US" sz="1200" u="sng" kern="1200" dirty="0">
                <a:solidFill>
                  <a:schemeClr val="tx1"/>
                </a:solidFill>
                <a:effectLst/>
                <a:latin typeface="+mn-lt"/>
                <a:ea typeface="+mn-ea"/>
                <a:cs typeface="+mn-cs"/>
              </a:rPr>
              <a:t>Ratio</a:t>
            </a:r>
            <a:r>
              <a:rPr lang="en-US" sz="1200" kern="1200" dirty="0">
                <a:solidFill>
                  <a:schemeClr val="tx1"/>
                </a:solidFill>
                <a:effectLst/>
                <a:latin typeface="+mn-lt"/>
                <a:ea typeface="+mn-ea"/>
                <a:cs typeface="+mn-cs"/>
              </a:rPr>
              <a:t>: A ratio compares two or more cohorts</a:t>
            </a:r>
          </a:p>
          <a:p>
            <a:r>
              <a:rPr lang="en-US" sz="1200" kern="1200" dirty="0">
                <a:solidFill>
                  <a:schemeClr val="tx1"/>
                </a:solidFill>
                <a:effectLst/>
                <a:latin typeface="+mn-lt"/>
                <a:ea typeface="+mn-ea"/>
                <a:cs typeface="+mn-cs"/>
              </a:rPr>
              <a:t>Education levels of boys vs. girls </a:t>
            </a:r>
          </a:p>
          <a:p>
            <a:r>
              <a:rPr lang="en-US" sz="1200" u="sng" kern="1200" dirty="0">
                <a:solidFill>
                  <a:schemeClr val="tx1"/>
                </a:solidFill>
                <a:effectLst/>
                <a:latin typeface="+mn-lt"/>
                <a:ea typeface="+mn-ea"/>
                <a:cs typeface="+mn-cs"/>
              </a:rPr>
              <a:t>Percentage</a:t>
            </a:r>
            <a:r>
              <a:rPr lang="en-US" sz="1200" kern="1200" dirty="0">
                <a:solidFill>
                  <a:schemeClr val="tx1"/>
                </a:solidFill>
                <a:effectLst/>
                <a:latin typeface="+mn-lt"/>
                <a:ea typeface="+mn-ea"/>
                <a:cs typeface="+mn-cs"/>
              </a:rPr>
              <a:t>: compares the numerator (a subset) with the denominator. The percentage of clients who returned for post-test counseling out of the total number that tested.  </a:t>
            </a:r>
          </a:p>
          <a:p>
            <a:r>
              <a:rPr lang="en-US" sz="1200" kern="1200" dirty="0">
                <a:solidFill>
                  <a:schemeClr val="tx1"/>
                </a:solidFill>
                <a:effectLst/>
                <a:latin typeface="+mn-lt"/>
                <a:ea typeface="+mn-ea"/>
                <a:cs typeface="+mn-cs"/>
              </a:rPr>
              <a:t>The percentage of people who were able to pass a competency test compared to the total number who attended the training. </a:t>
            </a:r>
          </a:p>
          <a:p>
            <a:r>
              <a:rPr lang="en-US" sz="1200" u="sng" kern="1200" dirty="0">
                <a:solidFill>
                  <a:schemeClr val="tx1"/>
                </a:solidFill>
                <a:effectLst/>
                <a:latin typeface="+mn-lt"/>
                <a:ea typeface="+mn-ea"/>
                <a:cs typeface="+mn-cs"/>
              </a:rPr>
              <a:t>Average</a:t>
            </a:r>
            <a:r>
              <a:rPr lang="en-US" sz="1200" kern="1200" dirty="0">
                <a:solidFill>
                  <a:schemeClr val="tx1"/>
                </a:solidFill>
                <a:effectLst/>
                <a:latin typeface="+mn-lt"/>
                <a:ea typeface="+mn-ea"/>
                <a:cs typeface="+mn-cs"/>
              </a:rPr>
              <a:t>: Mean, median, or mode</a:t>
            </a:r>
          </a:p>
          <a:p>
            <a:r>
              <a:rPr lang="en-US" sz="1200" kern="1200" dirty="0">
                <a:solidFill>
                  <a:schemeClr val="tx1"/>
                </a:solidFill>
                <a:effectLst/>
                <a:latin typeface="+mn-lt"/>
                <a:ea typeface="+mn-ea"/>
                <a:cs typeface="+mn-cs"/>
              </a:rPr>
              <a:t>The average CD4 counts of all ARV patients at a site within a month</a:t>
            </a:r>
          </a:p>
          <a:p>
            <a:r>
              <a:rPr lang="en-US" sz="1200" u="sng" kern="1200" dirty="0">
                <a:solidFill>
                  <a:schemeClr val="tx1"/>
                </a:solidFill>
                <a:effectLst/>
                <a:latin typeface="+mn-lt"/>
                <a:ea typeface="+mn-ea"/>
                <a:cs typeface="+mn-cs"/>
              </a:rPr>
              <a:t>Rate</a:t>
            </a:r>
            <a:r>
              <a:rPr lang="en-US" sz="1200" kern="1200" dirty="0">
                <a:solidFill>
                  <a:schemeClr val="tx1"/>
                </a:solidFill>
                <a:effectLst/>
                <a:latin typeface="+mn-lt"/>
                <a:ea typeface="+mn-ea"/>
                <a:cs typeface="+mn-cs"/>
              </a:rPr>
              <a:t>: This indicator involves three pieces of data – count per population over time </a:t>
            </a:r>
          </a:p>
          <a:p>
            <a:r>
              <a:rPr lang="en-US" sz="1200" kern="1200" dirty="0">
                <a:solidFill>
                  <a:schemeClr val="tx1"/>
                </a:solidFill>
                <a:effectLst/>
                <a:latin typeface="+mn-lt"/>
                <a:ea typeface="+mn-ea"/>
                <a:cs typeface="+mn-cs"/>
              </a:rPr>
              <a:t>HIV Incidence Rate</a:t>
            </a:r>
          </a:p>
          <a:p>
            <a:r>
              <a:rPr lang="en-US" sz="1200" kern="1200" dirty="0">
                <a:solidFill>
                  <a:schemeClr val="tx1"/>
                </a:solidFill>
                <a:effectLst/>
                <a:latin typeface="+mn-lt"/>
                <a:ea typeface="+mn-ea"/>
                <a:cs typeface="+mn-cs"/>
              </a:rPr>
              <a:t>CPR</a:t>
            </a:r>
          </a:p>
          <a:p>
            <a:r>
              <a:rPr lang="en-US" sz="1200" kern="1200" dirty="0">
                <a:solidFill>
                  <a:schemeClr val="tx1"/>
                </a:solidFill>
                <a:effectLst/>
                <a:latin typeface="+mn-lt"/>
                <a:ea typeface="+mn-ea"/>
                <a:cs typeface="+mn-cs"/>
              </a:rPr>
              <a:t>MMR is not a true rate – ask participants why?</a:t>
            </a:r>
          </a:p>
          <a:p>
            <a:endParaRPr lang="en-US" dirty="0"/>
          </a:p>
        </p:txBody>
      </p:sp>
    </p:spTree>
    <p:extLst>
      <p:ext uri="{BB962C8B-B14F-4D97-AF65-F5344CB8AC3E}">
        <p14:creationId xmlns:p14="http://schemas.microsoft.com/office/powerpoint/2010/main" val="2447188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Behind an indicator metric is information important to its correct calculation. </a:t>
            </a:r>
          </a:p>
          <a:p>
            <a:r>
              <a:rPr lang="en-US" sz="1200" kern="1200" dirty="0">
                <a:solidFill>
                  <a:schemeClr val="tx1"/>
                </a:solidFill>
                <a:effectLst/>
                <a:latin typeface="+mn-lt"/>
                <a:ea typeface="+mn-ea"/>
                <a:cs typeface="+mn-cs"/>
              </a:rPr>
              <a:t>Here are two examples:</a:t>
            </a:r>
          </a:p>
          <a:p>
            <a:r>
              <a:rPr lang="en-US" sz="1200" kern="1200" dirty="0">
                <a:solidFill>
                  <a:schemeClr val="tx1"/>
                </a:solidFill>
                <a:effectLst/>
                <a:latin typeface="+mn-lt"/>
                <a:ea typeface="+mn-ea"/>
                <a:cs typeface="+mn-cs"/>
              </a:rPr>
              <a:t>	In the first example, the indicator is the number of providers trained under a given program aiming to improve FP services. For this example, let’s assume that part of the program includes training of providers. It is important to note that “providers” are defined as any clinician (meaning doctor, nurse or medical assistant) providing direct clinical services to clients seeking FP at public health facilities. Note that any providers working at private facilities are not to be included in this indicator. If the term weren’t defined, the indicator could be counted or interpreted differently than intended. Also note that in order to be counted for this indicator, the clinician has to have attended a two-week training course. This means that this information must be collected at the time of the training workshops.</a:t>
            </a:r>
          </a:p>
          <a:p>
            <a:endParaRPr lang="en-US" dirty="0"/>
          </a:p>
        </p:txBody>
      </p:sp>
    </p:spTree>
    <p:extLst>
      <p:ext uri="{BB962C8B-B14F-4D97-AF65-F5344CB8AC3E}">
        <p14:creationId xmlns:p14="http://schemas.microsoft.com/office/powerpoint/2010/main" val="822770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the second example, the indicator is the proportion of facilities with a provider trained in FP. To calculate this indicator, you need a numerator and a denominator. (Remember that a numerator is divided by a denominator to carry out a calculation.) The numerator is the number of public facilities with a provider who attended the full 10 days of the FP training offered by the program. Note that the numerator specifies that the facilities are public and that the providers must have attended all 10 days in order to be counted. This information was not included in the indicator itself. The denominator specifies that the number of public facilities offering FP services be known. In this example, it becomes clear that it is necessary that information about the facility at which the person attending the training works be recorded at the time of the training. If this information is not collected, it will not be possible to calculate this indicator without going to each facility to ask about provider training. It will also be necessary to gather information about total number of public facilities that provide FP in the target area.</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1269868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Each element of quality FP services needs to be specifically defined – adequate privacy for counseling might be defined as the existence of a place for doing counseling which keeps </a:t>
            </a:r>
            <a:r>
              <a:rPr lang="en-US" sz="1200" kern="1200" dirty="0" err="1">
                <a:solidFill>
                  <a:schemeClr val="tx1"/>
                </a:solidFill>
                <a:effectLst/>
                <a:latin typeface="+mn-lt"/>
                <a:ea typeface="+mn-ea"/>
                <a:cs typeface="+mn-cs"/>
              </a:rPr>
              <a:t>passer-bys</a:t>
            </a:r>
            <a:r>
              <a:rPr lang="en-US" sz="1200" kern="1200" dirty="0">
                <a:solidFill>
                  <a:schemeClr val="tx1"/>
                </a:solidFill>
                <a:effectLst/>
                <a:latin typeface="+mn-lt"/>
                <a:ea typeface="+mn-ea"/>
                <a:cs typeface="+mn-cs"/>
              </a:rPr>
              <a:t> from seeing or hearing what goes on inside. </a:t>
            </a:r>
          </a:p>
          <a:p>
            <a:endParaRPr lang="en-US" dirty="0"/>
          </a:p>
        </p:txBody>
      </p:sp>
    </p:spTree>
    <p:extLst>
      <p:ext uri="{BB962C8B-B14F-4D97-AF65-F5344CB8AC3E}">
        <p14:creationId xmlns:p14="http://schemas.microsoft.com/office/powerpoint/2010/main" val="1562704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Gender can be incorporated from the program plan through to the program outcomes. It might be an intended focus of your program or part of the secondary, positive effects that your program brings. Either way, and as discussed before, gender merits special attention especially for PHN. To that end, here are some simple ways that you could collect information on gender and simultaneously “gain credit” for the positive effects your program has on women and men. </a:t>
            </a:r>
          </a:p>
          <a:p>
            <a:r>
              <a:rPr lang="en-US" sz="1200" kern="1200" dirty="0">
                <a:solidFill>
                  <a:schemeClr val="tx1"/>
                </a:solidFill>
                <a:effectLst/>
                <a:latin typeface="+mn-lt"/>
                <a:ea typeface="+mn-ea"/>
                <a:cs typeface="+mn-cs"/>
              </a:rPr>
              <a:t>For example, you could collect information separately for men and women, keep track of participation by sex, note the leadership of your programs, and keep records of who attends meetings by gender. Many of these ways of collecting and recording this gender-specific information are easy and require little to no additional work. As you are likely already reaching out to include women, it is best for you to report it and gain credit for your contributions. </a:t>
            </a:r>
          </a:p>
          <a:p>
            <a:endParaRPr lang="en-US" sz="1200" kern="1200" dirty="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748642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The indicators that are used to monitor and evaluate PHN programs and the strategic information that is used for decision making rely on a variety of different data sources and information systems (routine and non-routine). The majority of data sources fall into two categories: routine and non-routine data sources. Routine information systems, either specific to a particular program or the wider national routine health information system, provide information on a regular basis on outputs. Routine data is useful because it can provide information on a timely basis and can be used to effectively to detect and correct problems in service delivery (program monitoring).</a:t>
            </a:r>
          </a:p>
          <a:p>
            <a:r>
              <a:rPr lang="en-US" sz="1200" kern="1200" dirty="0">
                <a:solidFill>
                  <a:schemeClr val="tx1"/>
                </a:solidFill>
                <a:effectLst/>
                <a:latin typeface="+mn-lt"/>
                <a:ea typeface="+mn-ea"/>
                <a:cs typeface="+mn-cs"/>
              </a:rPr>
              <a:t> Surveillance of special populations is the traditional approach for collecting data on vaccine preventable diseases such as measles, and on HIV seroprevalence. Surveillance provides more frequent estimates of prevalence in sub-populations than population surveys. Surveillance will be discussed more later in this workshop. Finally, vital registration systems provide information on births and cause-specific mortality estimates. Vital registration systems are often not functional in developing countries and alternatives such as sample vital registration with verbal autopsy and demographic surveillance are being explored to provide cause-specific mortality estimates.</a:t>
            </a:r>
          </a:p>
          <a:p>
            <a:r>
              <a:rPr lang="en-US" sz="1200" b="1" u="sng" kern="1200" dirty="0">
                <a:solidFill>
                  <a:schemeClr val="tx1"/>
                </a:solidFill>
                <a:effectLst/>
                <a:latin typeface="+mn-lt"/>
                <a:ea typeface="+mn-ea"/>
                <a:cs typeface="+mn-cs"/>
              </a:rPr>
              <a:t>Questions: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What might be some limitations of using routine data? it can be difficult to obtain accurate estimates of catchment areas or target populations, and the quality of data may be poor because of inaccurate record keeping or incomplete reporting.</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552118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eaLnBrk="0" fontAlgn="base" hangingPunct="0"/>
            <a:r>
              <a:rPr lang="en-US" sz="1200" kern="1200" dirty="0">
                <a:solidFill>
                  <a:schemeClr val="tx1"/>
                </a:solidFill>
                <a:effectLst/>
                <a:latin typeface="+mn-lt"/>
                <a:ea typeface="+mn-ea"/>
                <a:cs typeface="+mn-cs"/>
              </a:rPr>
              <a:t>Non-routine sources provide data that are collected on a periodic basis, annually or less frequently. Population surveys are used to provide population-based data on knowledge, attitudes, and practices related to FP, MCH, HIV and risk behaviors such as sexual behaviors. Surveys can cover the general population or be targeted at specific population sub-groups such as commercial sex workers or injecting drug users.</a:t>
            </a:r>
          </a:p>
          <a:p>
            <a:pPr eaLnBrk="0" fontAlgn="base" hangingPunct="0"/>
            <a:r>
              <a:rPr lang="en-US" sz="1200" kern="1200" dirty="0">
                <a:solidFill>
                  <a:schemeClr val="tx1"/>
                </a:solidFill>
                <a:effectLst/>
                <a:latin typeface="+mn-lt"/>
                <a:ea typeface="+mn-ea"/>
                <a:cs typeface="+mn-cs"/>
              </a:rPr>
              <a:t>At the outcome and impact level, facility surveys can be used to collect representative information on the coverage of health services (in terms of the percentage of facilities providing a service, what proportion of the total population targeted received a health service or product, often broken down by geographic regions), readiness of facilities to provide services, and service quality. </a:t>
            </a:r>
          </a:p>
          <a:p>
            <a:r>
              <a:rPr lang="en-US" sz="1200" b="1" u="sng" kern="1200" dirty="0">
                <a:solidFill>
                  <a:schemeClr val="tx1"/>
                </a:solidFill>
                <a:effectLst/>
                <a:latin typeface="+mn-lt"/>
                <a:ea typeface="+mn-ea"/>
                <a:cs typeface="+mn-cs"/>
              </a:rPr>
              <a:t>Question: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 What might be some limitations of non-routine data? 1) collecting them is often expensive and 2) collection is done on an irregular basis. In order to make informed program decisions, program managers usually need to receive data at more frequent intervals than non-routine data can accommodate.</a:t>
            </a:r>
          </a:p>
          <a:p>
            <a:r>
              <a:rPr lang="en-US" sz="1200" kern="1200" dirty="0">
                <a:solidFill>
                  <a:schemeClr val="tx1"/>
                </a:solidFill>
                <a:effectLst/>
                <a:latin typeface="+mn-lt"/>
                <a:ea typeface="+mn-ea"/>
                <a:cs typeface="+mn-cs"/>
              </a:rPr>
              <a:t>The strengths and limitations of different data sources will be further discussed throughout this workshop, in particular during the sessions on routine information and surveys and surveillance. </a:t>
            </a:r>
          </a:p>
          <a:p>
            <a:endParaRPr lang="en-US" dirty="0"/>
          </a:p>
        </p:txBody>
      </p:sp>
    </p:spTree>
    <p:extLst>
      <p:ext uri="{BB962C8B-B14F-4D97-AF65-F5344CB8AC3E}">
        <p14:creationId xmlns:p14="http://schemas.microsoft.com/office/powerpoint/2010/main" val="4013850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4289346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What do we mean by coverage? It means measuring the proportion of a particular population served or reached by a program. It is critical for performance monitoring in any program. Coverage indicators are an important way to demonstrate a program’s progress in serving its target population. </a:t>
            </a:r>
            <a:endParaRPr lang="en-US" sz="105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Basic component of the management information system for planning and resource allocation</a:t>
            </a:r>
            <a:endParaRPr lang="en-US" dirty="0">
              <a:effectLst/>
            </a:endParaRPr>
          </a:p>
          <a:p>
            <a:pPr lvl="0"/>
            <a:r>
              <a:rPr lang="en-US" sz="1200" kern="1200" dirty="0">
                <a:solidFill>
                  <a:schemeClr val="tx1"/>
                </a:solidFill>
                <a:effectLst/>
                <a:latin typeface="+mn-lt"/>
                <a:ea typeface="+mn-ea"/>
                <a:cs typeface="+mn-cs"/>
              </a:rPr>
              <a:t>Important for tracking progress in the provision of services and for providing feedback to government, donors, and other stakeholders</a:t>
            </a:r>
            <a:endParaRPr lang="en-US" dirty="0">
              <a:effectLst/>
            </a:endParaRPr>
          </a:p>
          <a:p>
            <a:pPr lvl="0"/>
            <a:r>
              <a:rPr lang="en-US" sz="1200" kern="1200" dirty="0">
                <a:solidFill>
                  <a:schemeClr val="tx1"/>
                </a:solidFill>
                <a:effectLst/>
                <a:latin typeface="+mn-lt"/>
                <a:ea typeface="+mn-ea"/>
                <a:cs typeface="+mn-cs"/>
              </a:rPr>
              <a:t>Essential for understanding whether a program is reaching its target population and in sufficient numbers to have impact</a:t>
            </a:r>
            <a:endParaRPr lang="en-US" dirty="0">
              <a:effectLst/>
            </a:endParaRPr>
          </a:p>
          <a:p>
            <a:endParaRPr lang="en-US" dirty="0"/>
          </a:p>
        </p:txBody>
      </p:sp>
    </p:spTree>
    <p:extLst>
      <p:ext uri="{BB962C8B-B14F-4D97-AF65-F5344CB8AC3E}">
        <p14:creationId xmlns:p14="http://schemas.microsoft.com/office/powerpoint/2010/main" val="4207450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32472765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eaLnBrk="0" fontAlgn="base" hangingPunct="0"/>
            <a:r>
              <a:rPr lang="en-US" sz="1200" kern="1200" dirty="0">
                <a:solidFill>
                  <a:schemeClr val="tx1"/>
                </a:solidFill>
                <a:effectLst/>
                <a:latin typeface="+mn-lt"/>
                <a:ea typeface="+mn-ea"/>
                <a:cs typeface="+mn-cs"/>
              </a:rPr>
              <a:t>There are two approaches to measure population coverage of a program, by use of program data or survey data. Both approaches have their strengths and weaknesses.</a:t>
            </a:r>
          </a:p>
          <a:p>
            <a:pPr eaLnBrk="0" fontAlgn="base" hangingPunct="0"/>
            <a:r>
              <a:rPr lang="en-US" sz="1200" kern="1200" dirty="0">
                <a:solidFill>
                  <a:schemeClr val="tx1"/>
                </a:solidFill>
                <a:effectLst/>
                <a:latin typeface="+mn-lt"/>
                <a:ea typeface="+mn-ea"/>
                <a:cs typeface="+mn-cs"/>
              </a:rPr>
              <a:t>Read program data. If the preconditions for program data are not fulfilled, it will not be possible to measure coverage. For example, it may be difficult to estimate the size of he population at risk to estimate denominators. Even if the denominators can be estimated, the numerators of coverage indicators can also be difficult to obtain because service statistics typically count services provided (or patients seen) rather than individuals. Individual clients may be receiving similar services from several different sources or may receive services multiple times within a reporting period (such as a month, quarter, or year), especially given the chronic nature of HIV infection. Consequently, individual patients are likely to be counted multiple times in service statistics. </a:t>
            </a:r>
          </a:p>
          <a:p>
            <a:pPr eaLnBrk="0" fontAlgn="base" hangingPunct="0"/>
            <a:r>
              <a:rPr lang="en-US" sz="1200" kern="1200" dirty="0">
                <a:solidFill>
                  <a:schemeClr val="tx1"/>
                </a:solidFill>
                <a:effectLst/>
                <a:latin typeface="+mn-lt"/>
                <a:ea typeface="+mn-ea"/>
                <a:cs typeface="+mn-cs"/>
              </a:rPr>
              <a:t>Coverage can be estimated from a representative survey of a target population that includes questions on the use of the services/program. What might some limitations be? Coverage might be over-estimated due to biased sampled population (service users included in the sample). Survey-based coverage indicators, are impractical to use for routine program management.</a:t>
            </a:r>
          </a:p>
          <a:p>
            <a:endParaRPr lang="en-US" dirty="0"/>
          </a:p>
        </p:txBody>
      </p:sp>
    </p:spTree>
    <p:extLst>
      <p:ext uri="{BB962C8B-B14F-4D97-AF65-F5344CB8AC3E}">
        <p14:creationId xmlns:p14="http://schemas.microsoft.com/office/powerpoint/2010/main" val="2530549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2164760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1972148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endParaRPr lang="en-US" dirty="0"/>
          </a:p>
        </p:txBody>
      </p:sp>
    </p:spTree>
    <p:extLst>
      <p:ext uri="{BB962C8B-B14F-4D97-AF65-F5344CB8AC3E}">
        <p14:creationId xmlns:p14="http://schemas.microsoft.com/office/powerpoint/2010/main" val="3432650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Setting ambitious yet realistic targets for indicators is an important element of the planning process. Tracking progress towards achieving targets assists with resource allocation and improves program management.  It is often a requirement for performance-based funding such as for the Global Fund Grants. The Global Fund’s system of evaluating performance is primarily based on an assessment of result’s against targets for an agreed set of indicators. In Bangladesh, the HPNSP has to respond to the Disbursement Linked Indicators (DLIs).</a:t>
            </a:r>
          </a:p>
          <a:p>
            <a:endParaRPr lang="en-US" dirty="0"/>
          </a:p>
        </p:txBody>
      </p:sp>
    </p:spTree>
    <p:extLst>
      <p:ext uri="{BB962C8B-B14F-4D97-AF65-F5344CB8AC3E}">
        <p14:creationId xmlns:p14="http://schemas.microsoft.com/office/powerpoint/2010/main" val="40570020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Target setting should be done in consultation with all stakeholders so that everyone understands what the program is committed to achieving. By setting targets, you will have a concrete measure by which to judge whether your program is progressing as it should.  </a:t>
            </a:r>
          </a:p>
          <a:p>
            <a:r>
              <a:rPr lang="en-US" sz="1200" kern="1200" dirty="0">
                <a:solidFill>
                  <a:schemeClr val="tx1"/>
                </a:solidFill>
                <a:effectLst/>
                <a:latin typeface="+mn-lt"/>
                <a:ea typeface="+mn-ea"/>
                <a:cs typeface="+mn-cs"/>
              </a:rPr>
              <a:t>There are various approaches that you should consider when trying to determine appropriate target levels: (1) look at past trends and project them into the future; (2) consider client and donor expectations; (3) consult experts to determine appropriate target levels; (4) review the literature to find out what has been accomplished elsewhere; (5) consider how long it takes to see change.  For example, how long will it take for your education and awareness programs to affect the sexual behaviors of your targeted at-risk population?  Equally important is documenting the rationale for the targets so that you can refer to this reasoning when trying to analyze or interpret actual data later on.  Note the Indicator reference sheet also requires that you describe the rationale that was used in setting targets under “Notes on Baselines/Targets”.</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14817182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eaLnBrk="0" fontAlgn="base" hangingPunct="0"/>
            <a:r>
              <a:rPr lang="en-US" sz="1200" kern="1200" dirty="0">
                <a:solidFill>
                  <a:schemeClr val="tx1"/>
                </a:solidFill>
                <a:effectLst/>
                <a:latin typeface="+mn-lt"/>
                <a:ea typeface="+mn-ea"/>
                <a:cs typeface="+mn-cs"/>
              </a:rPr>
              <a:t>In an M&amp;E plan, you should have an indicator matrix that provides a snapshot of your indicators. This is an example of a very basic indicator matrix organized by level (outputs, intermediate outputs, and outcomes). This matrix should contain information about the data source and the frequency the indicator will be calculated. Process indicators should be measured more frequently since they tell you how your program is working – they are usually collected continuously, but processing them (aggregating) might occur monthly and reporting on them quarterly. Indicators of output may be collected quarterly, semi-annually or annually depending on how easy or expensive they are to collect. Outcome indicators are typically measured at the population level and it takes times to make changes, 2-5 years (i.e., DHS). </a:t>
            </a:r>
          </a:p>
          <a:p>
            <a:r>
              <a:rPr lang="en-US" sz="1200" kern="1200" dirty="0">
                <a:solidFill>
                  <a:schemeClr val="tx1"/>
                </a:solidFill>
                <a:effectLst/>
                <a:latin typeface="+mn-lt"/>
                <a:ea typeface="+mn-ea"/>
                <a:cs typeface="+mn-cs"/>
              </a:rPr>
              <a:t>This example is very abbreviated since it only shows two indicators, each at a different level. In the handouts you received for this module, you will find an example of an indicator matrix. Indicators are typically organized in a logical order based on the framework used in the M&amp;E plan. In this handout, the “output” or program area is labeled above each section of indicators. If using a results framework, the matrix could be organized by intermediate or sub-intermediate result. </a:t>
            </a:r>
          </a:p>
          <a:p>
            <a:endParaRPr lang="en-US" dirty="0"/>
          </a:p>
        </p:txBody>
      </p:sp>
    </p:spTree>
    <p:extLst>
      <p:ext uri="{BB962C8B-B14F-4D97-AF65-F5344CB8AC3E}">
        <p14:creationId xmlns:p14="http://schemas.microsoft.com/office/powerpoint/2010/main" val="14725708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Your M&amp;E plan should also include indicator reference sheets for every indicator included in your plan. This is where you provide a detailed documentation of every indicator including a clear definition of indicator, numerator, and denominator; data collection details – data source, frequency, who responsible; any underlying assumptions and interpretation issues; any considerations like ethical or other things important to bear in mind during data collection and interpretation; and any data quality issues. </a:t>
            </a:r>
          </a:p>
          <a:p>
            <a:r>
              <a:rPr lang="en-US" sz="1200" kern="1200" dirty="0">
                <a:solidFill>
                  <a:schemeClr val="tx1"/>
                </a:solidFill>
                <a:effectLst/>
                <a:latin typeface="+mn-lt"/>
                <a:ea typeface="+mn-ea"/>
                <a:cs typeface="+mn-cs"/>
              </a:rPr>
              <a:t>In your binders, you all have blank indicator reference sheets. </a:t>
            </a:r>
            <a:endParaRPr lang="en-US" dirty="0"/>
          </a:p>
        </p:txBody>
      </p:sp>
    </p:spTree>
    <p:extLst>
      <p:ext uri="{BB962C8B-B14F-4D97-AF65-F5344CB8AC3E}">
        <p14:creationId xmlns:p14="http://schemas.microsoft.com/office/powerpoint/2010/main" val="1362001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A frequent question is “How many indicators should my program have?”   The best answer is “It depends.” What does it depend on? Complexity of goals; costs of data collection and analysis; benefits and practical utilization anticipated for M&amp;E results at the different conceivable levels.</a:t>
            </a:r>
          </a:p>
          <a:p>
            <a:r>
              <a:rPr lang="en-US" sz="1200" kern="1200" dirty="0">
                <a:solidFill>
                  <a:schemeClr val="tx1"/>
                </a:solidFill>
                <a:effectLst/>
                <a:latin typeface="+mn-lt"/>
                <a:ea typeface="+mn-ea"/>
                <a:cs typeface="+mn-cs"/>
              </a:rPr>
              <a:t>A reasonable rule of thumb might be one or two indicators per result, but that depends on how finely detailed your results may be.  You should definitely have at least one or two indicators for every significant activity – remember, M&amp;E’s purpose is to monitor performance and evaluate impacts!  However, there is a tendency to go into overkill on indicators – again keep in mind that the focus of your program is your program.  M&amp;E that is not going to be fed back into program management or otherwise used to improve performance, effectiveness, or efficiency, is not a very sound use of program resources.  It is wise to vary the data sources used for indicators, either secondary sources or your own data collection efforts, especially for key results.  Any number of unexpected events can occur and disrupt an M&amp;E plan such as budget cuts, delayed surveys, or civil war; so diversifying data sources is a good strategy to ensure some indicators can be tracked over the life of the project.</a:t>
            </a:r>
          </a:p>
          <a:p>
            <a:endParaRPr lang="en-US" dirty="0"/>
          </a:p>
        </p:txBody>
      </p:sp>
    </p:spTree>
    <p:extLst>
      <p:ext uri="{BB962C8B-B14F-4D97-AF65-F5344CB8AC3E}">
        <p14:creationId xmlns:p14="http://schemas.microsoft.com/office/powerpoint/2010/main" val="7967746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398794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a:lnSpc>
                <a:spcPct val="90000"/>
              </a:lnSpc>
              <a:spcBef>
                <a:spcPct val="0"/>
              </a:spcBef>
            </a:pPr>
            <a:r>
              <a:rPr lang="en-US" sz="1100" dirty="0">
                <a:latin typeface="Arial" pitchFamily="34" charset="0"/>
                <a:ea typeface="ＭＳ Ｐゴシック" pitchFamily="34" charset="-128"/>
              </a:rPr>
              <a:t>An indicator is a variable that measures one aspect of a program or project that is related to the program’s objectives. Let</a:t>
            </a:r>
            <a:r>
              <a:rPr lang="ja-JP" altLang="en-US" sz="1100" dirty="0">
                <a:latin typeface="Arial" pitchFamily="34" charset="0"/>
              </a:rPr>
              <a:t>’</a:t>
            </a:r>
            <a:r>
              <a:rPr lang="en-US" altLang="ja-JP" sz="1100" dirty="0">
                <a:latin typeface="Arial" pitchFamily="34" charset="0"/>
              </a:rPr>
              <a:t>s take a moment to go over each piece of this definition. The purpose of indicators typically is to show that a program’s activities are carried out as planned or that a program activity has caused a change or difference in something. Therefore an indicator of that change will be something that we reasonably expect to vary. Its value will change from a given or baseline level at the time the program begins, to another value after the program and its activities have had time to have an effect, when the variable, or indicator, is calculated again. </a:t>
            </a:r>
          </a:p>
          <a:p>
            <a:pPr>
              <a:lnSpc>
                <a:spcPct val="90000"/>
              </a:lnSpc>
              <a:spcBef>
                <a:spcPct val="0"/>
              </a:spcBef>
            </a:pPr>
            <a:endParaRPr lang="en-US" sz="1100" dirty="0">
              <a:latin typeface="Arial" pitchFamily="34" charset="0"/>
              <a:ea typeface="ＭＳ Ｐゴシック" pitchFamily="34" charset="-128"/>
            </a:endParaRPr>
          </a:p>
          <a:p>
            <a:pPr>
              <a:lnSpc>
                <a:spcPct val="90000"/>
              </a:lnSpc>
              <a:spcBef>
                <a:spcPct val="0"/>
              </a:spcBef>
            </a:pPr>
            <a:r>
              <a:rPr lang="en-US" sz="1100" dirty="0">
                <a:latin typeface="Arial" pitchFamily="34" charset="0"/>
                <a:ea typeface="ＭＳ Ｐゴシック" pitchFamily="34" charset="-128"/>
              </a:rPr>
              <a:t>An indicator is a measurement. It measures the value of the change in meaningful units (metrics) for program management: a measurement that can be compared to past and future values. This is usually expressed as a number, a percentage, a rate or ratio or a yes/no. Even if the indicator is measuring something subjective, like the attitudes of a target population, the indicator metric calculates its value objectively at a given time.</a:t>
            </a:r>
          </a:p>
          <a:p>
            <a:pPr>
              <a:lnSpc>
                <a:spcPct val="90000"/>
              </a:lnSpc>
              <a:spcBef>
                <a:spcPct val="0"/>
              </a:spcBef>
            </a:pPr>
            <a:endParaRPr lang="en-US" sz="1100" dirty="0">
              <a:latin typeface="Arial" pitchFamily="34" charset="0"/>
              <a:ea typeface="ＭＳ Ｐゴシック" pitchFamily="34" charset="-128"/>
            </a:endParaRPr>
          </a:p>
          <a:p>
            <a:pPr>
              <a:lnSpc>
                <a:spcPct val="90000"/>
              </a:lnSpc>
              <a:spcBef>
                <a:spcPct val="0"/>
              </a:spcBef>
            </a:pPr>
            <a:r>
              <a:rPr lang="en-US" sz="1100" dirty="0">
                <a:latin typeface="Arial" pitchFamily="34" charset="0"/>
                <a:ea typeface="ＭＳ Ｐゴシック" pitchFamily="34" charset="-128"/>
              </a:rPr>
              <a:t>An indicator focuses on a single aspect of a program or project. It may be an input, an output, but it should be narrowly defined in a way that captures this one aspect as precisely as possible.</a:t>
            </a:r>
          </a:p>
          <a:p>
            <a:pPr>
              <a:lnSpc>
                <a:spcPct val="90000"/>
              </a:lnSpc>
              <a:spcBef>
                <a:spcPct val="0"/>
              </a:spcBef>
            </a:pPr>
            <a:endParaRPr lang="en-US" sz="1100" dirty="0">
              <a:latin typeface="Arial" pitchFamily="34" charset="0"/>
              <a:ea typeface="ＭＳ Ｐゴシック" pitchFamily="34" charset="-128"/>
            </a:endParaRPr>
          </a:p>
          <a:p>
            <a:pPr defTabSz="836219" eaLnBrk="0" fontAlgn="base" hangingPunct="0">
              <a:lnSpc>
                <a:spcPct val="90000"/>
              </a:lnSpc>
              <a:spcBef>
                <a:spcPct val="0"/>
              </a:spcBef>
              <a:spcAft>
                <a:spcPct val="0"/>
              </a:spcAft>
              <a:defRPr/>
            </a:pPr>
            <a:r>
              <a:rPr lang="en-US" sz="1100" dirty="0"/>
              <a:t>A full, complete, and appropriate set of indicators for a given project or program in a given context with given goals and objectives will include at least one indicator for each significant aspect of program activities. </a:t>
            </a:r>
          </a:p>
          <a:p>
            <a:endParaRPr lang="en-US" dirty="0"/>
          </a:p>
        </p:txBody>
      </p:sp>
    </p:spTree>
    <p:extLst>
      <p:ext uri="{BB962C8B-B14F-4D97-AF65-F5344CB8AC3E}">
        <p14:creationId xmlns:p14="http://schemas.microsoft.com/office/powerpoint/2010/main" val="4145778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197337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What makes a good indicator? Fundamentally, good indicators must be valid and reliable measures of the result. The other desirable characteristics listed here all serve in a sense as aids that help guide the design of indicators and metrics toward this ideal or goal of valid, reliable indicators. </a:t>
            </a:r>
          </a:p>
          <a:p>
            <a:r>
              <a:rPr lang="en-US" sz="1200" kern="1200" dirty="0">
                <a:solidFill>
                  <a:schemeClr val="tx1"/>
                </a:solidFill>
                <a:effectLst/>
                <a:latin typeface="+mn-lt"/>
                <a:ea typeface="+mn-ea"/>
                <a:cs typeface="+mn-cs"/>
              </a:rPr>
              <a:t>Next, each of the characteristics of good indicators will be discussed and examples of good and problematic indicators identified.</a:t>
            </a:r>
          </a:p>
          <a:p>
            <a:pPr eaLnBrk="0" fontAlgn="base" hangingPunct="0"/>
            <a:r>
              <a:rPr lang="en-US" sz="1200" b="1" kern="1200" dirty="0">
                <a:solidFill>
                  <a:schemeClr val="tx1"/>
                </a:solidFill>
                <a:effectLst/>
                <a:latin typeface="+mn-lt"/>
                <a:ea typeface="+mn-ea"/>
                <a:cs typeface="+mn-cs"/>
              </a:rPr>
              <a:t>Validity</a:t>
            </a:r>
            <a:r>
              <a:rPr lang="en-US" sz="1200" kern="1200" dirty="0">
                <a:solidFill>
                  <a:schemeClr val="tx1"/>
                </a:solidFill>
                <a:effectLst/>
                <a:latin typeface="+mn-lt"/>
                <a:ea typeface="+mn-ea"/>
                <a:cs typeface="+mn-cs"/>
              </a:rPr>
              <a:t>: An indicator is valid when it dictates an accurate measurement the activity, output or outcome of the program. </a:t>
            </a:r>
          </a:p>
          <a:p>
            <a:r>
              <a:rPr lang="en-US" sz="1200" b="1" kern="1200" dirty="0">
                <a:solidFill>
                  <a:schemeClr val="tx1"/>
                </a:solidFill>
                <a:effectLst/>
                <a:latin typeface="+mn-lt"/>
                <a:ea typeface="+mn-ea"/>
                <a:cs typeface="+mn-cs"/>
              </a:rPr>
              <a:t>Reliability</a:t>
            </a:r>
            <a:r>
              <a:rPr lang="en-US" sz="1200" kern="1200" dirty="0">
                <a:solidFill>
                  <a:schemeClr val="tx1"/>
                </a:solidFill>
                <a:effectLst/>
                <a:latin typeface="+mn-lt"/>
                <a:ea typeface="+mn-ea"/>
                <a:cs typeface="+mn-cs"/>
              </a:rPr>
              <a:t>: an indicator is reliable when it is consistently measurable in the same way by different observers.</a:t>
            </a:r>
          </a:p>
          <a:p>
            <a:r>
              <a:rPr lang="en-US" sz="1200" b="1" kern="1200" dirty="0">
                <a:solidFill>
                  <a:schemeClr val="tx1"/>
                </a:solidFill>
                <a:effectLst/>
                <a:latin typeface="+mn-lt"/>
                <a:ea typeface="+mn-ea"/>
                <a:cs typeface="+mn-cs"/>
              </a:rPr>
              <a:t>Precision</a:t>
            </a:r>
            <a:r>
              <a:rPr lang="en-US" sz="1200" kern="1200" dirty="0">
                <a:solidFill>
                  <a:schemeClr val="tx1"/>
                </a:solidFill>
                <a:effectLst/>
                <a:latin typeface="+mn-lt"/>
                <a:ea typeface="+mn-ea"/>
                <a:cs typeface="+mn-cs"/>
              </a:rPr>
              <a:t>: indicators should be defined with clear and well-specified terms that clearly describes exactly what is being measured. Many indicators in common use are not well-defined in clear terms, or at least include terminology that could be improved to add greater precision or that needs to be precisely defined. For instance, how would you define “new user”, “knowledge of AIDS”, “quality of care”, or “trained provider”? All can mean and imply different things in different circumstances. The more you can spell out in the indicator, the less room there will be for later confusion or complications.</a:t>
            </a:r>
          </a:p>
          <a:p>
            <a:r>
              <a:rPr lang="en-US" sz="1200" b="1" kern="1200" dirty="0">
                <a:solidFill>
                  <a:schemeClr val="tx1"/>
                </a:solidFill>
                <a:effectLst/>
                <a:latin typeface="+mn-lt"/>
                <a:ea typeface="+mn-ea"/>
                <a:cs typeface="+mn-cs"/>
              </a:rPr>
              <a:t>Measurable</a:t>
            </a:r>
            <a:r>
              <a:rPr lang="en-US" sz="1200" kern="1200" dirty="0">
                <a:solidFill>
                  <a:schemeClr val="tx1"/>
                </a:solidFill>
                <a:effectLst/>
                <a:latin typeface="+mn-lt"/>
                <a:ea typeface="+mn-ea"/>
                <a:cs typeface="+mn-cs"/>
              </a:rPr>
              <a:t>: It must be possible to quantify your indicator using tools and methods that are available.</a:t>
            </a:r>
          </a:p>
          <a:p>
            <a:r>
              <a:rPr lang="en-US" sz="1200" b="1" kern="1200" dirty="0">
                <a:solidFill>
                  <a:schemeClr val="tx1"/>
                </a:solidFill>
                <a:effectLst/>
                <a:latin typeface="+mn-lt"/>
                <a:ea typeface="+mn-ea"/>
                <a:cs typeface="+mn-cs"/>
              </a:rPr>
              <a:t>Timeliness</a:t>
            </a:r>
            <a:r>
              <a:rPr lang="en-US" sz="1200" kern="1200" dirty="0">
                <a:solidFill>
                  <a:schemeClr val="tx1"/>
                </a:solidFill>
                <a:effectLst/>
                <a:latin typeface="+mn-lt"/>
                <a:ea typeface="+mn-ea"/>
                <a:cs typeface="+mn-cs"/>
              </a:rPr>
              <a:t>: indicators should be measured at appropriate intervals relevant in terms of program objectives, activities, expected results and management. Timeliness of an indicator  is crucial, as it affects not only the indicator itself  but the data collection schedule and the reporting schedule as well. Since indicators are ways of measuring results, data to construct them should be collected after a period sufficient for program activities to have made a measurable effect. </a:t>
            </a:r>
          </a:p>
          <a:p>
            <a:r>
              <a:rPr lang="en-US" sz="1200" b="1" kern="1200" dirty="0">
                <a:solidFill>
                  <a:schemeClr val="tx1"/>
                </a:solidFill>
                <a:effectLst/>
                <a:latin typeface="+mn-lt"/>
                <a:ea typeface="+mn-ea"/>
                <a:cs typeface="+mn-cs"/>
              </a:rPr>
              <a:t>Programmatically important</a:t>
            </a:r>
            <a:r>
              <a:rPr lang="en-US" sz="1200" kern="1200" dirty="0">
                <a:solidFill>
                  <a:schemeClr val="tx1"/>
                </a:solidFill>
                <a:effectLst/>
                <a:latin typeface="+mn-lt"/>
                <a:ea typeface="+mn-ea"/>
                <a:cs typeface="+mn-cs"/>
              </a:rPr>
              <a:t>: Since the purpose of an M&amp;E plan and the indicators developed for it is to monitor a program, indicators should be linked to the program activities. If the indicator is related to factors the program is not attempting to affect, no useful information for the program will result from collecting and reporting this indicator. To be most useful, indicators should be designed to inform specific decisions that need to be made within a program in order to make it most useful.</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1856933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r>
              <a:rPr lang="en-US" sz="1200" kern="1200" dirty="0">
                <a:solidFill>
                  <a:schemeClr val="tx1"/>
                </a:solidFill>
                <a:effectLst/>
                <a:latin typeface="+mn-lt"/>
                <a:ea typeface="+mn-ea"/>
                <a:cs typeface="+mn-cs"/>
              </a:rPr>
              <a:t>Since the purpose of an M&amp;E plan and the indicators developed for it is to monitor a program, indicators should be linked to the program activities. If the indicator is related to factors the program is not attempting to affect, no useful information for the program will result from collecting and reporting this indicator. To be most useful, indicators should be designed to inform specific decisions that need to be made within a program in order to make it most useful.</a:t>
            </a:r>
          </a:p>
          <a:p>
            <a:r>
              <a:rPr lang="en-US" sz="1200" u="sng" kern="1200" dirty="0">
                <a:solidFill>
                  <a:schemeClr val="tx1"/>
                </a:solidFill>
                <a:effectLst/>
                <a:latin typeface="+mn-lt"/>
                <a:ea typeface="+mn-ea"/>
                <a:cs typeface="+mn-cs"/>
              </a:rPr>
              <a:t>Discussion – Ask the participants to read the example and then ask if they think the indicator is programmatically relevant: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Example 1: In a nutrition program using community based distributors to improve access to oral rehydration therapy for children with diarrhea, an indicator measuring distribution of ORS by clinics would not be relevant. Although it might be interesting to know in relation to their program activities, it does not contribute to program monitoring.</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2282691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76375" y="1162050"/>
            <a:ext cx="4057650" cy="3136900"/>
          </a:xfrm>
          <a:prstGeom prst="rect">
            <a:avLst/>
          </a:prstGeom>
          <a:noFill/>
          <a:ln w="12700">
            <a:solidFill>
              <a:prstClr val="black"/>
            </a:solidFill>
          </a:ln>
        </p:spPr>
      </p:sp>
      <p:sp>
        <p:nvSpPr>
          <p:cNvPr id="3" name="Notes Placeholder 2"/>
          <p:cNvSpPr>
            <a:spLocks noGrp="1"/>
          </p:cNvSpPr>
          <p:nvPr>
            <p:ph type="body" idx="1"/>
          </p:nvPr>
        </p:nvSpPr>
        <p:spPr>
          <a:xfrm>
            <a:off x="701483" y="4473513"/>
            <a:ext cx="5607435" cy="3660837"/>
          </a:xfrm>
          <a:prstGeom prst="rect">
            <a:avLst/>
          </a:prstGeom>
        </p:spPr>
        <p:txBody>
          <a:bodyPr lIns="83622" tIns="41811" rIns="83622" bIns="41811"/>
          <a:lstStyle/>
          <a:p>
            <a:pPr eaLnBrk="0" fontAlgn="base" hangingPunct="0"/>
            <a:r>
              <a:rPr lang="en-US" sz="1200" kern="1200" dirty="0">
                <a:solidFill>
                  <a:schemeClr val="tx1"/>
                </a:solidFill>
                <a:effectLst/>
                <a:latin typeface="+mn-lt"/>
                <a:ea typeface="+mn-ea"/>
                <a:cs typeface="+mn-cs"/>
              </a:rPr>
              <a:t>In summary, here is a list of some questions you should think through and try to answer as you choose your indicators for your program. If you answer, “I don’t know,” or “no” to any of these questions about a specific indicator or group of indicators, you need to redefine your indicator or select a different one. </a:t>
            </a:r>
          </a:p>
          <a:p>
            <a:r>
              <a:rPr lang="en-US" sz="1200" kern="1200" dirty="0">
                <a:solidFill>
                  <a:schemeClr val="tx1"/>
                </a:solidFill>
                <a:effectLst/>
                <a:latin typeface="+mn-lt"/>
                <a:ea typeface="+mn-ea"/>
                <a:cs typeface="+mn-cs"/>
              </a:rPr>
              <a:t>Common pitfalls:</a:t>
            </a:r>
          </a:p>
          <a:p>
            <a:r>
              <a:rPr lang="en-US" sz="1200" b="1" kern="1200" dirty="0">
                <a:solidFill>
                  <a:schemeClr val="tx1"/>
                </a:solidFill>
                <a:effectLst/>
                <a:latin typeface="+mn-lt"/>
                <a:ea typeface="+mn-ea"/>
                <a:cs typeface="+mn-cs"/>
              </a:rPr>
              <a:t>Not linked to activities</a:t>
            </a:r>
            <a:r>
              <a:rPr lang="en-US" sz="1200" kern="1200" dirty="0">
                <a:solidFill>
                  <a:schemeClr val="tx1"/>
                </a:solidFill>
                <a:effectLst/>
                <a:latin typeface="+mn-lt"/>
                <a:ea typeface="+mn-ea"/>
                <a:cs typeface="+mn-cs"/>
              </a:rPr>
              <a:t>: Ideally, indicators provide feedback to the program so that changes can be made to activities to more effectively or efficiently reach program objectives. If an indicator is not something that is affected by program activities, not only is the indicator measuring something irrelevant, but is also measuring something that cannot be useful for the program.</a:t>
            </a:r>
          </a:p>
          <a:p>
            <a:r>
              <a:rPr lang="en-US" sz="1200" b="1" kern="1200" dirty="0">
                <a:solidFill>
                  <a:schemeClr val="tx1"/>
                </a:solidFill>
                <a:effectLst/>
                <a:latin typeface="+mn-lt"/>
                <a:ea typeface="+mn-ea"/>
                <a:cs typeface="+mn-cs"/>
              </a:rPr>
              <a:t>Poorly defined: </a:t>
            </a:r>
            <a:r>
              <a:rPr lang="en-US" sz="1200" kern="1200" dirty="0">
                <a:solidFill>
                  <a:schemeClr val="tx1"/>
                </a:solidFill>
                <a:effectLst/>
                <a:latin typeface="+mn-lt"/>
                <a:ea typeface="+mn-ea"/>
                <a:cs typeface="+mn-cs"/>
              </a:rPr>
              <a:t>Another common mistake is to choose a vague indicator. Although in many cases an indicator cannot be fully understood unless seeing the precise definition of how it is calculated, it is possible to have a more readily interpretable indicator. </a:t>
            </a:r>
          </a:p>
          <a:p>
            <a:r>
              <a:rPr lang="en-US" sz="1200" b="1" kern="1200" dirty="0">
                <a:solidFill>
                  <a:schemeClr val="tx1"/>
                </a:solidFill>
                <a:effectLst/>
                <a:latin typeface="+mn-lt"/>
                <a:ea typeface="+mn-ea"/>
                <a:cs typeface="+mn-cs"/>
              </a:rPr>
              <a:t>Data not available</a:t>
            </a:r>
            <a:r>
              <a:rPr lang="en-US" sz="1200" kern="1200" dirty="0">
                <a:solidFill>
                  <a:schemeClr val="tx1"/>
                </a:solidFill>
                <a:effectLst/>
                <a:latin typeface="+mn-lt"/>
                <a:ea typeface="+mn-ea"/>
                <a:cs typeface="+mn-cs"/>
              </a:rPr>
              <a:t>: Common mistake to select an indicator that relies on routine data without verifying that the data are available as you defined it. EX: Inappropriate indicator:% of days per quarter that SDPs have stock-out of drugs. Data issue: Information on stock-outs may not be collected daily. Better indicator: % of SDPs that had a stock-out of drugs at some time during the last quarter.</a:t>
            </a:r>
          </a:p>
          <a:p>
            <a:endParaRPr lang="en-US" dirty="0"/>
          </a:p>
        </p:txBody>
      </p:sp>
    </p:spTree>
    <p:extLst>
      <p:ext uri="{BB962C8B-B14F-4D97-AF65-F5344CB8AC3E}">
        <p14:creationId xmlns:p14="http://schemas.microsoft.com/office/powerpoint/2010/main" val="3656043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endParaRPr dirty="0"/>
          </a:p>
        </p:txBody>
      </p:sp>
    </p:spTree>
    <p:extLst>
      <p:ext uri="{BB962C8B-B14F-4D97-AF65-F5344CB8AC3E}">
        <p14:creationId xmlns:p14="http://schemas.microsoft.com/office/powerpoint/2010/main" val="2285472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a:lnSpc>
                <a:spcPct val="90000"/>
              </a:lnSpc>
              <a:spcBef>
                <a:spcPct val="0"/>
              </a:spcBef>
            </a:pPr>
            <a:r>
              <a:rPr lang="en-US" sz="1200" u="sng" dirty="0">
                <a:latin typeface="Arial" pitchFamily="1" charset="0"/>
                <a:ea typeface="ＭＳ Ｐゴシック" pitchFamily="1" charset="-128"/>
                <a:cs typeface="ＭＳ Ｐゴシック" pitchFamily="1" charset="-128"/>
              </a:rPr>
              <a:t>Speaker Notes</a:t>
            </a:r>
            <a:endParaRPr lang="en-US" sz="1200" i="1" dirty="0">
              <a:latin typeface="Arial" pitchFamily="1" charset="0"/>
              <a:ea typeface="ＭＳ Ｐゴシック" pitchFamily="1" charset="-128"/>
              <a:cs typeface="ＭＳ Ｐゴシック" pitchFamily="1" charset="-128"/>
            </a:endParaRPr>
          </a:p>
          <a:p>
            <a:pPr>
              <a:lnSpc>
                <a:spcPct val="90000"/>
              </a:lnSpc>
              <a:spcBef>
                <a:spcPct val="0"/>
              </a:spcBef>
            </a:pPr>
            <a:r>
              <a:rPr lang="en-US" sz="1200" dirty="0">
                <a:latin typeface="Arial" pitchFamily="34" charset="0"/>
                <a:ea typeface="ＭＳ Ｐゴシック" pitchFamily="34" charset="-128"/>
              </a:rPr>
              <a:t>This</a:t>
            </a:r>
            <a:r>
              <a:rPr lang="en-US" sz="1200" baseline="0" dirty="0">
                <a:latin typeface="Arial" pitchFamily="34" charset="0"/>
                <a:ea typeface="ＭＳ Ｐゴシック" pitchFamily="34" charset="-128"/>
              </a:rPr>
              <a:t> slide shows </a:t>
            </a:r>
            <a:r>
              <a:rPr lang="en-US" sz="1200" dirty="0">
                <a:latin typeface="Arial" pitchFamily="34" charset="0"/>
                <a:ea typeface="ＭＳ Ｐゴシック" pitchFamily="34" charset="-128"/>
              </a:rPr>
              <a:t>how</a:t>
            </a:r>
            <a:r>
              <a:rPr lang="en-US" sz="1200" baseline="0" dirty="0">
                <a:latin typeface="Arial" pitchFamily="34" charset="0"/>
                <a:ea typeface="ＭＳ Ｐゴシック" pitchFamily="34" charset="-128"/>
              </a:rPr>
              <a:t> indicators are related to logic models. Here is a logic model for the same activity but focused just on the portion of the model relating to increasing availability of services and more specifically to the training of providers component, that we just saw in the results framework. It shows how inputs (program resources) are fed into processes (program activities), which in turn produce outputs (program results) and outcomes and impact. Three indicators are linked with this scenario</a:t>
            </a:r>
          </a:p>
          <a:p>
            <a:pPr marL="228600" indent="-228600">
              <a:lnSpc>
                <a:spcPct val="90000"/>
              </a:lnSpc>
              <a:spcBef>
                <a:spcPct val="0"/>
              </a:spcBef>
              <a:buAutoNum type="arabicPeriod"/>
            </a:pPr>
            <a:r>
              <a:rPr lang="en-US" sz="1200" baseline="0" dirty="0">
                <a:latin typeface="Arial" pitchFamily="34" charset="0"/>
                <a:ea typeface="ＭＳ Ｐゴシック" pitchFamily="34" charset="-128"/>
              </a:rPr>
              <a:t>The # of providers who have completed clinical training is linked to the output of having trained providers. This indicator can provide information about whether the program is meeting its targets for training providers.</a:t>
            </a:r>
          </a:p>
          <a:p>
            <a:pPr marL="228600" indent="-228600">
              <a:lnSpc>
                <a:spcPct val="90000"/>
              </a:lnSpc>
              <a:spcBef>
                <a:spcPct val="0"/>
              </a:spcBef>
              <a:buAutoNum type="arabicPeriod"/>
            </a:pPr>
            <a:r>
              <a:rPr lang="en-US" sz="1200" baseline="0" dirty="0">
                <a:latin typeface="Arial" pitchFamily="34" charset="0"/>
                <a:ea typeface="ＭＳ Ｐゴシック" pitchFamily="34" charset="-128"/>
              </a:rPr>
              <a:t>Percentage of providers scoring 85-100 on the practitioners’ skills and knowledge checklist related to the intended outcome of improving the knowledge and skills of practitioners</a:t>
            </a:r>
          </a:p>
          <a:p>
            <a:pPr marL="228600" indent="-228600">
              <a:lnSpc>
                <a:spcPct val="90000"/>
              </a:lnSpc>
              <a:spcBef>
                <a:spcPct val="0"/>
              </a:spcBef>
              <a:buAutoNum type="arabicPeriod"/>
            </a:pPr>
            <a:r>
              <a:rPr lang="en-US" sz="1200" baseline="0" dirty="0">
                <a:latin typeface="Arial" pitchFamily="34" charset="0"/>
                <a:ea typeface="ＭＳ Ｐゴシック" pitchFamily="34" charset="-128"/>
              </a:rPr>
              <a:t># of facilities providing FP services links to the intended outcome of increasing the availability of services. The assumptions is that increasing the skills and knowledge of more providers will result in more facilities being able to offer services.</a:t>
            </a:r>
          </a:p>
          <a:p>
            <a:pPr>
              <a:lnSpc>
                <a:spcPct val="90000"/>
              </a:lnSpc>
              <a:spcBef>
                <a:spcPct val="0"/>
              </a:spcBef>
            </a:pPr>
            <a:endParaRPr lang="en-US" sz="1200" dirty="0">
              <a:latin typeface="Arial" pitchFamily="34" charset="0"/>
              <a:ea typeface="ＭＳ Ｐゴシック" pitchFamily="34" charset="-128"/>
            </a:endParaRPr>
          </a:p>
          <a:p>
            <a:pPr>
              <a:lnSpc>
                <a:spcPct val="90000"/>
              </a:lnSpc>
              <a:spcBef>
                <a:spcPct val="0"/>
              </a:spcBef>
            </a:pPr>
            <a:r>
              <a:rPr lang="en-US" sz="1200" dirty="0">
                <a:latin typeface="Arial" pitchFamily="34" charset="0"/>
                <a:ea typeface="ＭＳ Ｐゴシック" pitchFamily="34" charset="-128"/>
              </a:rPr>
              <a:t> </a:t>
            </a:r>
          </a:p>
          <a:p>
            <a:pPr>
              <a:lnSpc>
                <a:spcPct val="90000"/>
              </a:lnSpc>
            </a:pPr>
            <a:endParaRPr lang="en-US" sz="1200" dirty="0">
              <a:latin typeface="Arial" pitchFamily="34" charset="0"/>
              <a:ea typeface="ＭＳ Ｐゴシック" pitchFamily="34" charset="-128"/>
            </a:endParaRPr>
          </a:p>
          <a:p>
            <a:pPr>
              <a:lnSpc>
                <a:spcPct val="90000"/>
              </a:lnSpc>
              <a:spcBef>
                <a:spcPct val="0"/>
              </a:spcBef>
            </a:pPr>
            <a:endParaRPr lang="en-US" sz="1200" dirty="0">
              <a:latin typeface="Arial" pitchFamily="1" charset="0"/>
              <a:ea typeface="ＭＳ Ｐゴシック" pitchFamily="1" charset="-128"/>
              <a:cs typeface="ＭＳ Ｐゴシック" pitchFamily="1" charset="-128"/>
            </a:endParaRPr>
          </a:p>
          <a:p>
            <a:pPr>
              <a:lnSpc>
                <a:spcPct val="90000"/>
              </a:lnSpc>
              <a:spcBef>
                <a:spcPct val="0"/>
              </a:spcBef>
            </a:pPr>
            <a:endParaRPr lang="en-US" sz="1200" dirty="0">
              <a:latin typeface="Arial" pitchFamily="1" charset="0"/>
              <a:ea typeface="ＭＳ Ｐゴシック" pitchFamily="1" charset="-128"/>
              <a:cs typeface="ＭＳ Ｐゴシック" pitchFamily="1" charset="-128"/>
            </a:endParaRPr>
          </a:p>
          <a:p>
            <a:pPr>
              <a:lnSpc>
                <a:spcPct val="90000"/>
              </a:lnSpc>
              <a:spcBef>
                <a:spcPct val="0"/>
              </a:spcBef>
            </a:pPr>
            <a:r>
              <a:rPr lang="en-US" sz="1200" dirty="0">
                <a:latin typeface="Arial" pitchFamily="1" charset="0"/>
                <a:ea typeface="ＭＳ Ｐゴシック" pitchFamily="1" charset="-128"/>
                <a:cs typeface="ＭＳ Ｐゴシック" pitchFamily="1" charset="-128"/>
              </a:rPr>
              <a:t> </a:t>
            </a:r>
          </a:p>
          <a:p>
            <a:endParaRPr lang="en-US" dirty="0"/>
          </a:p>
        </p:txBody>
      </p:sp>
      <p:sp>
        <p:nvSpPr>
          <p:cNvPr id="4" name="Slide Number Placeholder 3"/>
          <p:cNvSpPr>
            <a:spLocks noGrp="1"/>
          </p:cNvSpPr>
          <p:nvPr>
            <p:ph type="sldNum" sz="quarter" idx="10"/>
          </p:nvPr>
        </p:nvSpPr>
        <p:spPr/>
        <p:txBody>
          <a:bodyPr/>
          <a:lstStyle/>
          <a:p>
            <a:fld id="{9C3DBD08-D975-40DC-8E4F-5EC615F5154B}"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622" tIns="41811" rIns="83622" bIns="41811">
            <a:normAutofit fontScale="25000" lnSpcReduction="20000"/>
          </a:bodyPr>
          <a:lstStyle/>
          <a:p>
            <a:r>
              <a:rPr lang="en-US" sz="1200" kern="1200" dirty="0">
                <a:solidFill>
                  <a:schemeClr val="tx1"/>
                </a:solidFill>
                <a:effectLst/>
                <a:latin typeface="+mn-lt"/>
                <a:ea typeface="+mn-ea"/>
                <a:cs typeface="+mn-cs"/>
              </a:rPr>
              <a:t>This is an indicator pyramid, showing that indicators at different levels (global, national or sub-national, or district or health facility) are used for different purposes and typically have different numbers of indicator.  Many of you are from different levels – government, donor, NGO and this will dictate where you fall in this pyramid. </a:t>
            </a:r>
          </a:p>
          <a:p>
            <a:r>
              <a:rPr lang="en-US" sz="1200" kern="1200" dirty="0">
                <a:solidFill>
                  <a:schemeClr val="tx1"/>
                </a:solidFill>
                <a:effectLst/>
                <a:latin typeface="+mn-lt"/>
                <a:ea typeface="+mn-ea"/>
                <a:cs typeface="+mn-cs"/>
              </a:rPr>
              <a:t>Different decision-makers demand different types of information.  For example, hospital managers may be interested in knowing what the quality and costs of their services are in order to decide what needs to be done to improve them.  District managers may need data on provision and utilization of health services in order to plan further amendments to the numbers and types of such services within their districts. More indicators are needed at the lower levels to track program progress.   National agencies, on the other hand, may require assessments of coverage to justify further investments in their program.  And finally, international agencies may wish to make global comparisons of coverage and impact to understand global trends in health, for advocacy or to justify continued funding or to show the global community that they are achieving improvements in health. </a:t>
            </a:r>
          </a:p>
          <a:p>
            <a:r>
              <a:rPr lang="en-US" sz="1200" kern="1200" dirty="0">
                <a:solidFill>
                  <a:schemeClr val="tx1"/>
                </a:solidFill>
                <a:effectLst/>
                <a:latin typeface="+mn-lt"/>
                <a:ea typeface="+mn-ea"/>
                <a:cs typeface="+mn-cs"/>
              </a:rPr>
              <a:t>The selection of indicators needs to be tailored to the specific needs of each level of decision-making.  The higher up in the pyramid, the fewer the indicators. </a:t>
            </a:r>
          </a:p>
          <a:p>
            <a:endParaRPr dirty="0"/>
          </a:p>
        </p:txBody>
      </p:sp>
    </p:spTree>
    <p:extLst>
      <p:ext uri="{BB962C8B-B14F-4D97-AF65-F5344CB8AC3E}">
        <p14:creationId xmlns:p14="http://schemas.microsoft.com/office/powerpoint/2010/main" val="35371071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object 3"/>
          <p:cNvSpPr/>
          <p:nvPr userDrawn="1"/>
        </p:nvSpPr>
        <p:spPr>
          <a:xfrm>
            <a:off x="0" y="-1"/>
            <a:ext cx="10058400" cy="118917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9" name="object 5"/>
          <p:cNvSpPr/>
          <p:nvPr userDrawn="1"/>
        </p:nvSpPr>
        <p:spPr>
          <a:xfrm>
            <a:off x="0" y="1143000"/>
            <a:ext cx="10058400" cy="5442455"/>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11" name="object 8"/>
          <p:cNvSpPr txBox="1"/>
          <p:nvPr userDrawn="1"/>
        </p:nvSpPr>
        <p:spPr>
          <a:xfrm>
            <a:off x="914400" y="379900"/>
            <a:ext cx="7483475" cy="4167808"/>
          </a:xfrm>
          <a:prstGeom prst="rect">
            <a:avLst/>
          </a:prstGeom>
        </p:spPr>
        <p:txBody>
          <a:bodyPr vert="horz" wrap="square" lIns="0" tIns="0" rIns="0" bIns="0" rtlCol="0">
            <a:spAutoFit/>
          </a:bodyPr>
          <a:lstStyle/>
          <a:p>
            <a:pPr marL="12700">
              <a:lnSpc>
                <a:spcPts val="6495"/>
              </a:lnSpc>
            </a:pPr>
            <a:r>
              <a:rPr lang="en-US" sz="5700" b="1" spc="-265" dirty="0">
                <a:solidFill>
                  <a:srgbClr val="A29CC0"/>
                </a:solidFill>
                <a:latin typeface="Futura LT Pro Book" panose="020B0502020204020303" pitchFamily="34" charset="0"/>
                <a:cs typeface="Gill Sans MT"/>
              </a:rPr>
              <a:t>Headline goes here</a:t>
            </a:r>
          </a:p>
          <a:p>
            <a:pPr marL="12700">
              <a:lnSpc>
                <a:spcPts val="6495"/>
              </a:lnSpc>
            </a:pPr>
            <a:r>
              <a:rPr lang="en-US" sz="5700" b="1" spc="-265" dirty="0">
                <a:solidFill>
                  <a:srgbClr val="1E1860"/>
                </a:solidFill>
                <a:latin typeface="Futura Lt BT" panose="020B0402020204020303" pitchFamily="34" charset="0"/>
                <a:cs typeface="Gill Sans MT"/>
              </a:rPr>
              <a:t>Headline goes here</a:t>
            </a:r>
          </a:p>
          <a:p>
            <a:pPr marL="12700" marR="0" indent="0" algn="l" defTabSz="914400" rtl="0" eaLnBrk="1" fontAlgn="auto" latinLnBrk="0" hangingPunct="1">
              <a:lnSpc>
                <a:spcPts val="6495"/>
              </a:lnSpc>
              <a:spcBef>
                <a:spcPts val="0"/>
              </a:spcBef>
              <a:spcAft>
                <a:spcPts val="0"/>
              </a:spcAft>
              <a:buClrTx/>
              <a:buSzTx/>
              <a:buFontTx/>
              <a:buNone/>
              <a:tabLst/>
              <a:defRPr/>
            </a:pPr>
            <a:r>
              <a:rPr lang="en-US" sz="5700" b="1" spc="-265" dirty="0">
                <a:solidFill>
                  <a:schemeClr val="bg1"/>
                </a:solidFill>
                <a:latin typeface="Futura Lt BT" panose="020B0402020204020303" pitchFamily="34" charset="0"/>
                <a:cs typeface="Gill Sans MT"/>
              </a:rPr>
              <a:t>Headline goes here</a:t>
            </a:r>
            <a:endParaRPr lang="en-US" sz="5700" dirty="0">
              <a:solidFill>
                <a:schemeClr val="bg1"/>
              </a:solidFill>
              <a:latin typeface="Futura Lt BT" panose="020B0402020204020303"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rgbClr val="1E185F"/>
              </a:solidFill>
              <a:latin typeface="Futura Lt BT" panose="020B0402020204020303" pitchFamily="34" charset="0"/>
              <a:cs typeface="Gill Sans MT"/>
            </a:endParaRPr>
          </a:p>
        </p:txBody>
      </p:sp>
      <p:sp>
        <p:nvSpPr>
          <p:cNvPr id="12" name="object 9"/>
          <p:cNvSpPr txBox="1"/>
          <p:nvPr userDrawn="1"/>
        </p:nvSpPr>
        <p:spPr>
          <a:xfrm>
            <a:off x="4495800" y="4572000"/>
            <a:ext cx="4493260" cy="1646605"/>
          </a:xfrm>
          <a:prstGeom prst="rect">
            <a:avLst/>
          </a:prstGeom>
        </p:spPr>
        <p:txBody>
          <a:bodyPr vert="horz" wrap="square" lIns="0" tIns="0" rIns="0" bIns="0" rtlCol="0">
            <a:spAutoFit/>
          </a:bodyPr>
          <a:lstStyle/>
          <a:p>
            <a:pPr marL="12700">
              <a:lnSpc>
                <a:spcPts val="2250"/>
              </a:lnSpc>
            </a:pPr>
            <a:r>
              <a:rPr sz="1600" dirty="0">
                <a:solidFill>
                  <a:srgbClr val="1E1860"/>
                </a:solidFill>
                <a:latin typeface="Futura LT Pro Book"/>
                <a:cs typeface="Futura LT Pro Book"/>
              </a:rPr>
              <a:t>Author Name and Degree Here</a:t>
            </a:r>
          </a:p>
          <a:p>
            <a:pPr marL="12700">
              <a:lnSpc>
                <a:spcPts val="2250"/>
              </a:lnSpc>
            </a:pPr>
            <a:r>
              <a:rPr sz="1600" b="1" dirty="0">
                <a:solidFill>
                  <a:srgbClr val="1E1860"/>
                </a:solidFill>
                <a:latin typeface="Futura LT Pro Book"/>
                <a:cs typeface="Futura LT Pro Book"/>
              </a:rPr>
              <a:t>MEASURE Evaluation</a:t>
            </a:r>
            <a:endParaRPr sz="1600" dirty="0">
              <a:solidFill>
                <a:srgbClr val="1E1860"/>
              </a:solidFill>
              <a:latin typeface="Futura LT Pro Book"/>
              <a:cs typeface="Futura LT Pro Book"/>
            </a:endParaRPr>
          </a:p>
          <a:p>
            <a:pPr marL="12700">
              <a:lnSpc>
                <a:spcPct val="100000"/>
              </a:lnSpc>
            </a:pPr>
            <a:r>
              <a:rPr sz="1600" dirty="0">
                <a:solidFill>
                  <a:srgbClr val="1E1860"/>
                </a:solidFill>
                <a:latin typeface="Futura LT Pro Book"/>
                <a:cs typeface="Futura LT Pro Book"/>
              </a:rPr>
              <a:t>Your organization here</a:t>
            </a:r>
          </a:p>
          <a:p>
            <a:pPr>
              <a:lnSpc>
                <a:spcPct val="100000"/>
              </a:lnSpc>
              <a:spcBef>
                <a:spcPts val="45"/>
              </a:spcBef>
            </a:pPr>
            <a:endParaRPr sz="1600" dirty="0">
              <a:solidFill>
                <a:srgbClr val="1E1860"/>
              </a:solidFill>
              <a:latin typeface="Times New Roman"/>
              <a:cs typeface="Times New Roman"/>
            </a:endParaRPr>
          </a:p>
          <a:p>
            <a:pPr marL="12700">
              <a:lnSpc>
                <a:spcPts val="2200"/>
              </a:lnSpc>
            </a:pPr>
            <a:r>
              <a:rPr lang="en-US" sz="1600" dirty="0">
                <a:solidFill>
                  <a:srgbClr val="1E1860"/>
                </a:solidFill>
                <a:latin typeface="Futura LT Pro Book"/>
                <a:cs typeface="Futura LT Pro Book"/>
              </a:rPr>
              <a:t>Date for presentation</a:t>
            </a:r>
            <a:r>
              <a:rPr lang="en-US" sz="1600" baseline="0" dirty="0">
                <a:solidFill>
                  <a:srgbClr val="1E1860"/>
                </a:solidFill>
                <a:latin typeface="Futura LT Pro Book"/>
                <a:cs typeface="Futura LT Pro Book"/>
              </a:rPr>
              <a:t> if necessary</a:t>
            </a:r>
            <a:endParaRPr sz="1600" dirty="0">
              <a:solidFill>
                <a:srgbClr val="1E1860"/>
              </a:solidFill>
              <a:latin typeface="Futura LT Pro Book"/>
              <a:cs typeface="Futura LT Pro Book"/>
            </a:endParaRPr>
          </a:p>
          <a:p>
            <a:pPr marL="12700">
              <a:lnSpc>
                <a:spcPts val="2200"/>
              </a:lnSpc>
            </a:pPr>
            <a:r>
              <a:rPr lang="en-US" sz="1600" b="1" dirty="0">
                <a:solidFill>
                  <a:srgbClr val="1E1860"/>
                </a:solidFill>
                <a:latin typeface="Futura LT Pro Book"/>
                <a:cs typeface="Futura LT Pro Book"/>
              </a:rPr>
              <a:t>Name of meeting</a:t>
            </a:r>
            <a:endParaRPr sz="1600" dirty="0">
              <a:solidFill>
                <a:srgbClr val="1E1860"/>
              </a:solidFill>
              <a:latin typeface="Futura LT Pro Book"/>
              <a:cs typeface="Futura LT Pro Book"/>
            </a:endParaRPr>
          </a:p>
        </p:txBody>
      </p:sp>
      <p:sp>
        <p:nvSpPr>
          <p:cNvPr id="8" name="Rectangle 1"/>
          <p:cNvSpPr>
            <a:spLocks noChangeArrowheads="1"/>
          </p:cNvSpPr>
          <p:nvPr userDrawn="1"/>
        </p:nvSpPr>
        <p:spPr bwMode="auto">
          <a:xfrm>
            <a:off x="-1087826" y="729054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40134" b="23721"/>
          <a:stretch/>
        </p:blipFill>
        <p:spPr>
          <a:xfrm>
            <a:off x="5770174" y="6713450"/>
            <a:ext cx="2159599" cy="990600"/>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95800" y="6606476"/>
            <a:ext cx="1274374" cy="108959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3" name="object 3"/>
          <p:cNvSpPr/>
          <p:nvPr userDrawn="1"/>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12" name="Title 11"/>
          <p:cNvSpPr>
            <a:spLocks noGrp="1"/>
          </p:cNvSpPr>
          <p:nvPr>
            <p:ph type="title" hasCustomPrompt="1"/>
          </p:nvPr>
        </p:nvSpPr>
        <p:spPr>
          <a:xfrm>
            <a:off x="611769" y="366812"/>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23" name="Text Placeholder 22"/>
          <p:cNvSpPr>
            <a:spLocks noGrp="1"/>
          </p:cNvSpPr>
          <p:nvPr>
            <p:ph type="body" sz="quarter" idx="10"/>
          </p:nvPr>
        </p:nvSpPr>
        <p:spPr>
          <a:xfrm>
            <a:off x="685800" y="2702611"/>
            <a:ext cx="8305800" cy="2590800"/>
          </a:xfrm>
          <a:prstGeom prst="rect">
            <a:avLst/>
          </a:prstGeom>
        </p:spPr>
        <p:txBody>
          <a:bodyPr/>
          <a:lstStyle>
            <a:lvl1pPr>
              <a:defRPr sz="2800">
                <a:solidFill>
                  <a:schemeClr val="tx1"/>
                </a:solidFill>
                <a:latin typeface="Futura LT Pro Book" panose="020B0502020204020303" pitchFamily="34" charset="0"/>
              </a:defRPr>
            </a:lvl1pPr>
            <a:lvl2pPr>
              <a:defRPr sz="2400">
                <a:solidFill>
                  <a:schemeClr val="tx1"/>
                </a:solidFill>
                <a:latin typeface="Futura LT Pro Book" panose="020B0502020204020303" pitchFamily="34" charset="0"/>
              </a:defRPr>
            </a:lvl2pPr>
            <a:lvl3pPr>
              <a:defRPr sz="2000">
                <a:solidFill>
                  <a:schemeClr val="tx1"/>
                </a:solidFill>
                <a:latin typeface="Futura LT Pro Book" panose="020B0502020204020303" pitchFamily="34" charset="0"/>
              </a:defRPr>
            </a:lvl3pPr>
            <a:lvl4pPr>
              <a:defRPr>
                <a:solidFill>
                  <a:schemeClr val="tx1"/>
                </a:solidFill>
                <a:latin typeface="Futura LT Pro Book" panose="020B0502020204020303" pitchFamily="34" charset="0"/>
              </a:defRPr>
            </a:lvl4pPr>
            <a:lvl5pPr>
              <a:defRPr>
                <a:solidFill>
                  <a:schemeClr val="tx1"/>
                </a:solidFill>
                <a:latin typeface="Futura LT Pro Book" panose="020B0502020204020303" pitchFamily="34" charset="0"/>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25" name="Text Placeholder 24"/>
          <p:cNvSpPr>
            <a:spLocks noGrp="1"/>
          </p:cNvSpPr>
          <p:nvPr>
            <p:ph type="body" sz="quarter" idx="11" hasCustomPrompt="1"/>
          </p:nvPr>
        </p:nvSpPr>
        <p:spPr>
          <a:xfrm>
            <a:off x="561845" y="1024237"/>
            <a:ext cx="6629400" cy="1066800"/>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85862"/>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598854" y="457200"/>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588344" y="1069181"/>
            <a:ext cx="6629400" cy="1147762"/>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5" name="Text Placeholder 4"/>
          <p:cNvSpPr>
            <a:spLocks noGrp="1"/>
          </p:cNvSpPr>
          <p:nvPr>
            <p:ph type="body" sz="quarter" idx="12" hasCustomPrompt="1"/>
          </p:nvPr>
        </p:nvSpPr>
        <p:spPr>
          <a:xfrm>
            <a:off x="598854" y="2819400"/>
            <a:ext cx="6781800" cy="2857500"/>
          </a:xfrm>
          <a:prstGeom prst="rect">
            <a:avLst/>
          </a:prstGeom>
        </p:spPr>
        <p:txBody>
          <a:bodyPr/>
          <a:lstStyle>
            <a:lvl1pPr>
              <a:defRPr sz="2800">
                <a:solidFill>
                  <a:schemeClr val="tx1"/>
                </a:solidFill>
                <a:latin typeface="Futura LT Pro Book" panose="020B0502020204020303" pitchFamily="34" charset="0"/>
              </a:defRPr>
            </a:lvl1pPr>
            <a:lvl2pPr marL="800100" indent="-342900">
              <a:buFont typeface="Arial" panose="020B0604020202020204" pitchFamily="34" charset="0"/>
              <a:buChar char="•"/>
              <a:defRPr sz="2400" baseline="0">
                <a:latin typeface="Futura LT Pro Book" panose="020B0502020204020303" pitchFamily="34" charset="0"/>
              </a:defRPr>
            </a:lvl2pPr>
            <a:lvl3pPr marL="1200150" indent="-285750">
              <a:buFont typeface="Arial" panose="020B0604020202020204" pitchFamily="34" charset="0"/>
              <a:buChar char="•"/>
              <a:defRPr>
                <a:latin typeface="Futura LT Pro Book" panose="020B0502020204020303"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Tree>
    <p:extLst>
      <p:ext uri="{BB962C8B-B14F-4D97-AF65-F5344CB8AC3E}">
        <p14:creationId xmlns:p14="http://schemas.microsoft.com/office/powerpoint/2010/main" val="380664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Title 11"/>
          <p:cNvSpPr>
            <a:spLocks noGrp="1"/>
          </p:cNvSpPr>
          <p:nvPr>
            <p:ph type="title" hasCustomPrompt="1"/>
          </p:nvPr>
        </p:nvSpPr>
        <p:spPr>
          <a:xfrm>
            <a:off x="680427" y="342900"/>
            <a:ext cx="8674100" cy="1143000"/>
          </a:xfrm>
          <a:prstGeom prst="rect">
            <a:avLst/>
          </a:prstGeom>
        </p:spPr>
        <p:txBody>
          <a:bodyPr/>
          <a:lstStyle>
            <a:lvl1pPr>
              <a:defRPr sz="4800" b="1">
                <a:solidFill>
                  <a:srgbClr val="A29CC0"/>
                </a:solidFill>
                <a:latin typeface="Futura LT Pro Book" panose="020B0502020204020303" pitchFamily="34" charset="0"/>
              </a:defRPr>
            </a:lvl1pPr>
          </a:lstStyle>
          <a:p>
            <a:r>
              <a:rPr lang="en-US" dirty="0"/>
              <a:t>Headline goes here</a:t>
            </a:r>
            <a:br>
              <a:rPr lang="en-US" dirty="0"/>
            </a:br>
            <a:endParaRPr lang="en-US" dirty="0"/>
          </a:p>
        </p:txBody>
      </p:sp>
      <p:sp>
        <p:nvSpPr>
          <p:cNvPr id="3" name="Text Placeholder 2"/>
          <p:cNvSpPr>
            <a:spLocks noGrp="1"/>
          </p:cNvSpPr>
          <p:nvPr>
            <p:ph type="body" sz="quarter" idx="11" hasCustomPrompt="1"/>
          </p:nvPr>
        </p:nvSpPr>
        <p:spPr>
          <a:xfrm>
            <a:off x="680427" y="1062038"/>
            <a:ext cx="6629400" cy="1147762"/>
          </a:xfrm>
          <a:prstGeom prst="rect">
            <a:avLst/>
          </a:prstGeom>
        </p:spPr>
        <p:txBody>
          <a:bodyPr/>
          <a:lstStyle>
            <a:lvl1pPr>
              <a:defRPr sz="4400">
                <a:solidFill>
                  <a:srgbClr val="1E1860"/>
                </a:solidFill>
                <a:latin typeface="Futura LT Pro Book" panose="020B0502020204020303" pitchFamily="34" charset="0"/>
              </a:defRPr>
            </a:lvl1pPr>
          </a:lstStyle>
          <a:p>
            <a:pPr lvl="0"/>
            <a:r>
              <a:rPr lang="en-US" dirty="0"/>
              <a:t>Subtitle goes here</a:t>
            </a:r>
          </a:p>
        </p:txBody>
      </p:sp>
      <p:sp>
        <p:nvSpPr>
          <p:cNvPr id="4" name="Picture Placeholder 3"/>
          <p:cNvSpPr>
            <a:spLocks noGrp="1"/>
          </p:cNvSpPr>
          <p:nvPr>
            <p:ph type="pic" sz="quarter" idx="12"/>
          </p:nvPr>
        </p:nvSpPr>
        <p:spPr>
          <a:xfrm>
            <a:off x="685800" y="3276600"/>
            <a:ext cx="4038600" cy="3962400"/>
          </a:xfrm>
          <a:prstGeom prst="rect">
            <a:avLst/>
          </a:prstGeom>
        </p:spPr>
        <p:txBody>
          <a:bodyPr/>
          <a:lstStyle/>
          <a:p>
            <a:r>
              <a:rPr lang="en-US"/>
              <a:t>Click icon to add picture</a:t>
            </a:r>
          </a:p>
        </p:txBody>
      </p:sp>
      <p:sp>
        <p:nvSpPr>
          <p:cNvPr id="7" name="Picture Placeholder 6"/>
          <p:cNvSpPr>
            <a:spLocks noGrp="1"/>
          </p:cNvSpPr>
          <p:nvPr>
            <p:ph type="pic" sz="quarter" idx="13"/>
          </p:nvPr>
        </p:nvSpPr>
        <p:spPr>
          <a:xfrm>
            <a:off x="5017477" y="3276600"/>
            <a:ext cx="4191000" cy="3962400"/>
          </a:xfrm>
          <a:prstGeom prst="rect">
            <a:avLst/>
          </a:prstGeom>
        </p:spPr>
        <p:txBody>
          <a:bodyPr/>
          <a:lstStyle/>
          <a:p>
            <a:r>
              <a:rPr lang="en-US"/>
              <a:t>Click icon to add picture</a:t>
            </a:r>
          </a:p>
        </p:txBody>
      </p:sp>
    </p:spTree>
    <p:extLst>
      <p:ext uri="{BB962C8B-B14F-4D97-AF65-F5344CB8AC3E}">
        <p14:creationId xmlns:p14="http://schemas.microsoft.com/office/powerpoint/2010/main" val="8218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2192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497784" y="1216819"/>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art goes here</a:t>
            </a:r>
          </a:p>
        </p:txBody>
      </p:sp>
      <p:sp>
        <p:nvSpPr>
          <p:cNvPr id="7" name="Picture Placeholder 6"/>
          <p:cNvSpPr>
            <a:spLocks noGrp="1"/>
          </p:cNvSpPr>
          <p:nvPr>
            <p:ph type="pic" sz="quarter" idx="13"/>
          </p:nvPr>
        </p:nvSpPr>
        <p:spPr>
          <a:xfrm>
            <a:off x="5017477" y="2362200"/>
            <a:ext cx="4191000" cy="3962400"/>
          </a:xfrm>
          <a:prstGeom prst="rect">
            <a:avLst/>
          </a:prstGeom>
        </p:spPr>
        <p:txBody>
          <a:bodyPr/>
          <a:lstStyle/>
          <a:p>
            <a:r>
              <a:rPr lang="en-US"/>
              <a:t>Click icon to add picture</a:t>
            </a:r>
          </a:p>
        </p:txBody>
      </p:sp>
      <p:sp>
        <p:nvSpPr>
          <p:cNvPr id="5" name="Text Placeholder 4"/>
          <p:cNvSpPr>
            <a:spLocks noGrp="1"/>
          </p:cNvSpPr>
          <p:nvPr>
            <p:ph type="body" sz="quarter" idx="14" hasCustomPrompt="1"/>
          </p:nvPr>
        </p:nvSpPr>
        <p:spPr>
          <a:xfrm>
            <a:off x="533400" y="2362200"/>
            <a:ext cx="4267200" cy="4648200"/>
          </a:xfrm>
          <a:prstGeom prst="rect">
            <a:avLst/>
          </a:prstGeom>
        </p:spPr>
        <p:txBody>
          <a:bodyPr/>
          <a:lstStyle>
            <a:lvl1pPr>
              <a:defRPr sz="2800">
                <a:latin typeface="Futura LT Pro Book" panose="020B0502020204020303" pitchFamily="34" charset="0"/>
              </a:defRPr>
            </a:lvl1pPr>
            <a:lvl2pPr marL="800100" indent="-342900">
              <a:buFont typeface="Arial" panose="020B0604020202020204" pitchFamily="34" charset="0"/>
              <a:buChar char="•"/>
              <a:defRPr sz="2000">
                <a:latin typeface="Futura LT Pro Book" panose="020B0502020204020303" pitchFamily="34" charset="0"/>
              </a:defRPr>
            </a:lvl2pPr>
            <a:lvl3pPr marL="1200150" indent="-285750">
              <a:buFont typeface="Arial" panose="020B0604020202020204" pitchFamily="34" charset="0"/>
              <a:buChar char="•"/>
              <a:defRPr>
                <a:latin typeface="Futura LT Pro Book" panose="020B0502020204020303" pitchFamily="34" charset="0"/>
              </a:defRPr>
            </a:lvl3pPr>
            <a:lvl4pPr marL="1657350" indent="-285750">
              <a:buFont typeface="Arial" panose="020B0604020202020204" pitchFamily="34" charset="0"/>
              <a:buChar char="•"/>
              <a:defRPr>
                <a:latin typeface="Futura LT Pro Book" panose="020B0502020204020303" pitchFamily="34" charset="0"/>
              </a:defRPr>
            </a:lvl4pPr>
            <a:lvl5pPr marL="2114550" indent="-285750">
              <a:buFont typeface="Arial" panose="020B0604020202020204" pitchFamily="34" charset="0"/>
              <a:buChar char="•"/>
              <a:defRPr>
                <a:latin typeface="Futura LT Pro Book" panose="020B0502020204020303" pitchFamily="34"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144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9" name="object 3"/>
          <p:cNvSpPr/>
          <p:nvPr userDrawn="1"/>
        </p:nvSpPr>
        <p:spPr>
          <a:xfrm>
            <a:off x="-11723" y="0"/>
            <a:ext cx="10058400" cy="1143000"/>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3" name="Text Placeholder 2"/>
          <p:cNvSpPr>
            <a:spLocks noGrp="1"/>
          </p:cNvSpPr>
          <p:nvPr>
            <p:ph type="body" sz="quarter" idx="11" hasCustomPrompt="1"/>
          </p:nvPr>
        </p:nvSpPr>
        <p:spPr>
          <a:xfrm>
            <a:off x="533400" y="1143000"/>
            <a:ext cx="6629400" cy="1147762"/>
          </a:xfrm>
          <a:prstGeom prst="rect">
            <a:avLst/>
          </a:prstGeom>
        </p:spPr>
        <p:txBody>
          <a:bodyPr/>
          <a:lstStyle>
            <a:lvl1pPr>
              <a:defRPr sz="4400" baseline="0">
                <a:solidFill>
                  <a:srgbClr val="1E1860"/>
                </a:solidFill>
                <a:latin typeface="Futura LT Pro Book" panose="020B0502020204020303" pitchFamily="34" charset="0"/>
              </a:defRPr>
            </a:lvl1pPr>
          </a:lstStyle>
          <a:p>
            <a:pPr lvl="0"/>
            <a:r>
              <a:rPr lang="en-US" dirty="0"/>
              <a:t>Title for (</a:t>
            </a:r>
            <a:r>
              <a:rPr lang="en-US" dirty="0" err="1"/>
              <a:t>ch</a:t>
            </a:r>
            <a:r>
              <a:rPr lang="en-US" dirty="0"/>
              <a:t>)art goes here</a:t>
            </a:r>
          </a:p>
        </p:txBody>
      </p:sp>
      <p:sp>
        <p:nvSpPr>
          <p:cNvPr id="5" name="Picture Placeholder 4"/>
          <p:cNvSpPr>
            <a:spLocks noGrp="1"/>
          </p:cNvSpPr>
          <p:nvPr>
            <p:ph type="pic" sz="quarter" idx="12"/>
          </p:nvPr>
        </p:nvSpPr>
        <p:spPr>
          <a:xfrm>
            <a:off x="543732" y="2057400"/>
            <a:ext cx="8991600" cy="5486400"/>
          </a:xfrm>
          <a:prstGeom prst="rect">
            <a:avLst/>
          </a:prstGeom>
        </p:spPr>
        <p:txBody>
          <a:bodyPr/>
          <a:lstStyle/>
          <a:p>
            <a:r>
              <a:rPr lang="en-US"/>
              <a:t>Click icon to add picture</a:t>
            </a:r>
          </a:p>
        </p:txBody>
      </p:sp>
    </p:spTree>
    <p:extLst>
      <p:ext uri="{BB962C8B-B14F-4D97-AF65-F5344CB8AC3E}">
        <p14:creationId xmlns:p14="http://schemas.microsoft.com/office/powerpoint/2010/main" val="406947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8"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pPr marL="469900" lvl="1" algn="l">
              <a:lnSpc>
                <a:spcPts val="3400"/>
              </a:lnSpc>
            </a:pPr>
            <a:endParaRPr lang="en-US" sz="1800" dirty="0">
              <a:solidFill>
                <a:schemeClr val="bg1"/>
              </a:solidFill>
              <a:latin typeface="Futura LT Pro Book"/>
              <a:cs typeface="Futura LT Pro Book"/>
            </a:endParaRPr>
          </a:p>
        </p:txBody>
      </p:sp>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a:p>
        </p:txBody>
      </p:sp>
      <p:sp>
        <p:nvSpPr>
          <p:cNvPr id="10" name="object 5"/>
          <p:cNvSpPr/>
          <p:nvPr userDrawn="1"/>
        </p:nvSpPr>
        <p:spPr>
          <a:xfrm>
            <a:off x="0" y="1219200"/>
            <a:ext cx="10058400" cy="5331086"/>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solidFill>
                <a:srgbClr val="A7BF39"/>
              </a:solidFill>
            </a:endParaRPr>
          </a:p>
        </p:txBody>
      </p:sp>
      <p:sp>
        <p:nvSpPr>
          <p:cNvPr id="5" name="Rectangle 4"/>
          <p:cNvSpPr/>
          <p:nvPr userDrawn="1"/>
        </p:nvSpPr>
        <p:spPr>
          <a:xfrm>
            <a:off x="1066800" y="2971800"/>
            <a:ext cx="8077200" cy="2698175"/>
          </a:xfrm>
          <a:prstGeom prst="rect">
            <a:avLst/>
          </a:prstGeom>
        </p:spPr>
        <p:txBody>
          <a:bodyPr wrap="square">
            <a:spAutoFit/>
          </a:bodyPr>
          <a:lstStyle/>
          <a:p>
            <a:r>
              <a:rPr lang="en-US" sz="1800" kern="1200" dirty="0">
                <a:solidFill>
                  <a:schemeClr val="bg1"/>
                </a:solidFill>
                <a:effectLst/>
                <a:latin typeface="Futura LT Pro Book" panose="020B0502020204020303" pitchFamily="34" charset="0"/>
                <a:ea typeface="+mn-ea"/>
                <a:cs typeface="+mn-cs"/>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1800" b="1" dirty="0">
                <a:solidFill>
                  <a:srgbClr val="1E1860"/>
                </a:solidFill>
                <a:latin typeface="Futura LT Pro Book"/>
                <a:cs typeface="Futura LT Pro Book"/>
              </a:rPr>
              <a:t>www.measureevaluation.org</a:t>
            </a:r>
          </a:p>
        </p:txBody>
      </p:sp>
      <p:sp>
        <p:nvSpPr>
          <p:cNvPr id="7" name="Rectangle 1"/>
          <p:cNvSpPr>
            <a:spLocks noChangeArrowheads="1"/>
          </p:cNvSpPr>
          <p:nvPr userDrawn="1"/>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40134" b="23721"/>
          <a:stretch/>
        </p:blipFill>
        <p:spPr>
          <a:xfrm>
            <a:off x="6096000" y="6705600"/>
            <a:ext cx="2159599" cy="990600"/>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21626" y="6598626"/>
            <a:ext cx="1274374" cy="108959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66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object 3"/>
          <p:cNvSpPr/>
          <p:nvPr userDrawn="1"/>
        </p:nvSpPr>
        <p:spPr>
          <a:xfrm>
            <a:off x="0" y="-1"/>
            <a:ext cx="10058400" cy="1219201"/>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 id="2147483668" r:id="rId4"/>
    <p:sldLayoutId id="2147483669" r:id="rId5"/>
    <p:sldLayoutId id="2147483670" r:id="rId6"/>
    <p:sldLayoutId id="2147483665" r:id="rId7"/>
    <p:sldLayoutId id="2147483671" r:id="rId8"/>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190824"/>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838200" y="457200"/>
            <a:ext cx="8182364" cy="3334246"/>
          </a:xfrm>
          <a:prstGeom prst="rect">
            <a:avLst/>
          </a:prstGeom>
        </p:spPr>
        <p:txBody>
          <a:bodyPr vert="horz" wrap="square" lIns="0" tIns="0" rIns="0" bIns="0" rtlCol="0">
            <a:spAutoFit/>
          </a:bodyPr>
          <a:lstStyle/>
          <a:p>
            <a:pPr marL="12700">
              <a:lnSpc>
                <a:spcPts val="6495"/>
              </a:lnSpc>
            </a:pPr>
            <a:r>
              <a:rPr lang="en-US" sz="5700" b="1" spc="-100" dirty="0">
                <a:solidFill>
                  <a:srgbClr val="A29CC0"/>
                </a:solidFill>
                <a:latin typeface="Century Gothic" panose="020B0502020202020204" pitchFamily="34" charset="0"/>
                <a:cs typeface="Gill Sans MT"/>
              </a:rPr>
              <a:t>M&amp;E of Health Programs</a:t>
            </a:r>
          </a:p>
          <a:p>
            <a:pPr marL="12700">
              <a:lnSpc>
                <a:spcPts val="6495"/>
              </a:lnSpc>
            </a:pPr>
            <a:r>
              <a:rPr lang="en-US" sz="5700" b="1" spc="-265" dirty="0">
                <a:solidFill>
                  <a:schemeClr val="bg1"/>
                </a:solidFill>
                <a:latin typeface="Century Gothic" panose="020B0502020202020204" pitchFamily="34" charset="0"/>
                <a:cs typeface="Gill Sans MT"/>
              </a:rPr>
              <a:t>Indicators</a:t>
            </a: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4" name="object 9"/>
          <p:cNvSpPr txBox="1"/>
          <p:nvPr/>
        </p:nvSpPr>
        <p:spPr>
          <a:xfrm>
            <a:off x="4800600" y="4572000"/>
            <a:ext cx="4343400" cy="1113125"/>
          </a:xfrm>
          <a:prstGeom prst="rect">
            <a:avLst/>
          </a:prstGeom>
        </p:spPr>
        <p:txBody>
          <a:bodyPr vert="horz" wrap="square" lIns="0" tIns="0" rIns="0" bIns="0" rtlCol="0">
            <a:spAutoFit/>
          </a:bodyPr>
          <a:lstStyle/>
          <a:p>
            <a:pPr marL="12700">
              <a:lnSpc>
                <a:spcPts val="2200"/>
              </a:lnSpc>
            </a:pPr>
            <a:r>
              <a:rPr lang="en-US" sz="2000" b="1" dirty="0">
                <a:solidFill>
                  <a:srgbClr val="1E1860"/>
                </a:solidFill>
                <a:latin typeface="Century Gothic" panose="020B0502020202020204" pitchFamily="34" charset="0"/>
                <a:cs typeface="Futura LT Pro Book"/>
              </a:rPr>
              <a:t>M&amp;E Orientation</a:t>
            </a:r>
          </a:p>
          <a:p>
            <a:pPr marL="12700">
              <a:lnSpc>
                <a:spcPts val="2200"/>
              </a:lnSpc>
            </a:pPr>
            <a:r>
              <a:rPr lang="en-US" sz="2000" b="1" dirty="0">
                <a:solidFill>
                  <a:srgbClr val="1E1860"/>
                </a:solidFill>
                <a:latin typeface="Century Gothic" panose="020B0502020202020204" pitchFamily="34" charset="0"/>
                <a:cs typeface="Futura LT Pro Book"/>
              </a:rPr>
              <a:t>July 31, 2018</a:t>
            </a:r>
          </a:p>
          <a:p>
            <a:pPr marL="12700">
              <a:lnSpc>
                <a:spcPts val="2200"/>
              </a:lnSpc>
            </a:pPr>
            <a:r>
              <a:rPr lang="en-US" sz="2000" b="1" dirty="0">
                <a:solidFill>
                  <a:srgbClr val="1E1860"/>
                </a:solidFill>
                <a:latin typeface="Century Gothic" panose="020B0502020202020204" pitchFamily="34" charset="0"/>
                <a:cs typeface="Futura LT Pro Book"/>
              </a:rPr>
              <a:t>Dhaka, Bangladesh</a:t>
            </a:r>
          </a:p>
          <a:p>
            <a:pPr marL="12700">
              <a:lnSpc>
                <a:spcPts val="2250"/>
              </a:lnSpc>
            </a:pPr>
            <a:endParaRPr lang="en-US" sz="1600" dirty="0">
              <a:solidFill>
                <a:srgbClr val="1E1860"/>
              </a:solidFill>
              <a:latin typeface="Century Gothic" panose="020B0502020202020204" pitchFamily="34" charset="0"/>
              <a:cs typeface="Futura LT Pro Book"/>
            </a:endParaRPr>
          </a:p>
        </p:txBody>
      </p:sp>
      <p:pic>
        <p:nvPicPr>
          <p:cNvPr id="16" name="Picture 15"/>
          <p:cNvPicPr>
            <a:picLocks noChangeAspect="1"/>
          </p:cNvPicPr>
          <p:nvPr/>
        </p:nvPicPr>
        <p:blipFill rotWithShape="1">
          <a:blip r:embed="rId3">
            <a:extLst>
              <a:ext uri="{28A0092B-C50C-407E-A947-70E740481C1C}">
                <a14:useLocalDpi xmlns:a14="http://schemas.microsoft.com/office/drawing/2010/main" val="0"/>
              </a:ext>
            </a:extLst>
          </a:blip>
          <a:srcRect l="40134" b="23721"/>
          <a:stretch/>
        </p:blipFill>
        <p:spPr>
          <a:xfrm>
            <a:off x="7772400" y="6771968"/>
            <a:ext cx="2159599" cy="99060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8026" y="6664994"/>
            <a:ext cx="1274374" cy="1089590"/>
          </a:xfrm>
          <a:prstGeom prst="rect">
            <a:avLst/>
          </a:prstGeom>
        </p:spPr>
      </p:pic>
    </p:spTree>
    <p:extLst>
      <p:ext uri="{BB962C8B-B14F-4D97-AF65-F5344CB8AC3E}">
        <p14:creationId xmlns:p14="http://schemas.microsoft.com/office/powerpoint/2010/main" val="65028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098BC-789C-49BC-B8E9-70250D46256F}"/>
              </a:ext>
            </a:extLst>
          </p:cNvPr>
          <p:cNvSpPr>
            <a:spLocks noGrp="1"/>
          </p:cNvSpPr>
          <p:nvPr>
            <p:ph type="title"/>
          </p:nvPr>
        </p:nvSpPr>
        <p:spPr>
          <a:xfrm>
            <a:off x="286220" y="163426"/>
            <a:ext cx="9543579" cy="750972"/>
          </a:xfrm>
        </p:spPr>
        <p:txBody>
          <a:bodyPr/>
          <a:lstStyle/>
          <a:p>
            <a:r>
              <a:rPr lang="en-US" sz="3200" dirty="0">
                <a:solidFill>
                  <a:schemeClr val="bg1"/>
                </a:solidFill>
              </a:rPr>
              <a:t>Linking Indicators to Results &amp; Interventions</a:t>
            </a:r>
          </a:p>
        </p:txBody>
      </p:sp>
      <p:pic>
        <p:nvPicPr>
          <p:cNvPr id="5" name="Picture 4">
            <a:extLst>
              <a:ext uri="{FF2B5EF4-FFF2-40B4-BE49-F238E27FC236}">
                <a16:creationId xmlns:a16="http://schemas.microsoft.com/office/drawing/2014/main" id="{F9B01104-04B1-4EBA-B90C-74743B396D11}"/>
              </a:ext>
            </a:extLst>
          </p:cNvPr>
          <p:cNvPicPr>
            <a:picLocks noChangeAspect="1"/>
          </p:cNvPicPr>
          <p:nvPr/>
        </p:nvPicPr>
        <p:blipFill>
          <a:blip r:embed="rId2"/>
          <a:stretch>
            <a:fillRect/>
          </a:stretch>
        </p:blipFill>
        <p:spPr>
          <a:xfrm>
            <a:off x="685800" y="2286000"/>
            <a:ext cx="2962913" cy="1042506"/>
          </a:xfrm>
          <a:prstGeom prst="rect">
            <a:avLst/>
          </a:prstGeom>
        </p:spPr>
      </p:pic>
      <p:pic>
        <p:nvPicPr>
          <p:cNvPr id="6" name="Picture 5">
            <a:extLst>
              <a:ext uri="{FF2B5EF4-FFF2-40B4-BE49-F238E27FC236}">
                <a16:creationId xmlns:a16="http://schemas.microsoft.com/office/drawing/2014/main" id="{4744EC10-363F-459A-B462-07F7DBDE7607}"/>
              </a:ext>
            </a:extLst>
          </p:cNvPr>
          <p:cNvPicPr>
            <a:picLocks noChangeAspect="1"/>
          </p:cNvPicPr>
          <p:nvPr/>
        </p:nvPicPr>
        <p:blipFill>
          <a:blip r:embed="rId3"/>
          <a:stretch>
            <a:fillRect/>
          </a:stretch>
        </p:blipFill>
        <p:spPr>
          <a:xfrm>
            <a:off x="685800" y="3788378"/>
            <a:ext cx="2962913" cy="3298222"/>
          </a:xfrm>
          <a:prstGeom prst="rect">
            <a:avLst/>
          </a:prstGeom>
        </p:spPr>
      </p:pic>
      <p:pic>
        <p:nvPicPr>
          <p:cNvPr id="11" name="Picture 10">
            <a:extLst>
              <a:ext uri="{FF2B5EF4-FFF2-40B4-BE49-F238E27FC236}">
                <a16:creationId xmlns:a16="http://schemas.microsoft.com/office/drawing/2014/main" id="{2123F730-9D2D-450F-958F-A91F6FB0DB0E}"/>
              </a:ext>
            </a:extLst>
          </p:cNvPr>
          <p:cNvPicPr>
            <a:picLocks noChangeAspect="1"/>
          </p:cNvPicPr>
          <p:nvPr/>
        </p:nvPicPr>
        <p:blipFill>
          <a:blip r:embed="rId4"/>
          <a:stretch>
            <a:fillRect/>
          </a:stretch>
        </p:blipFill>
        <p:spPr>
          <a:xfrm>
            <a:off x="5764486" y="2346767"/>
            <a:ext cx="3011685" cy="2225233"/>
          </a:xfrm>
          <a:prstGeom prst="rect">
            <a:avLst/>
          </a:prstGeom>
        </p:spPr>
      </p:pic>
      <p:cxnSp>
        <p:nvCxnSpPr>
          <p:cNvPr id="7" name="Straight Arrow Connector 6">
            <a:extLst>
              <a:ext uri="{FF2B5EF4-FFF2-40B4-BE49-F238E27FC236}">
                <a16:creationId xmlns:a16="http://schemas.microsoft.com/office/drawing/2014/main" id="{2BFE37BB-25ED-4A58-B204-68A87E395E32}"/>
              </a:ext>
            </a:extLst>
          </p:cNvPr>
          <p:cNvCxnSpPr/>
          <p:nvPr/>
        </p:nvCxnSpPr>
        <p:spPr>
          <a:xfrm>
            <a:off x="4114800" y="3328506"/>
            <a:ext cx="1496413" cy="0"/>
          </a:xfrm>
          <a:prstGeom prst="straightConnector1">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418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990600"/>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dirty="0"/>
          </a:p>
        </p:txBody>
      </p:sp>
      <p:sp>
        <p:nvSpPr>
          <p:cNvPr id="8" name="object 8"/>
          <p:cNvSpPr txBox="1"/>
          <p:nvPr/>
        </p:nvSpPr>
        <p:spPr>
          <a:xfrm>
            <a:off x="-2209800" y="381000"/>
            <a:ext cx="9906000" cy="2500685"/>
          </a:xfrm>
          <a:prstGeom prst="rect">
            <a:avLst/>
          </a:prstGeom>
        </p:spPr>
        <p:txBody>
          <a:bodyPr vert="horz" wrap="square" lIns="0" tIns="0" rIns="0" bIns="0" rtlCol="0">
            <a:spAutoFit/>
          </a:bodyPr>
          <a:lstStyle/>
          <a:p>
            <a:pPr marL="12700" algn="ctr">
              <a:lnSpc>
                <a:spcPts val="6495"/>
              </a:lnSpc>
            </a:pPr>
            <a:r>
              <a:rPr lang="en-US" sz="4000" b="1" spc="-100" dirty="0">
                <a:solidFill>
                  <a:srgbClr val="A29CC0"/>
                </a:solidFill>
                <a:latin typeface="Century Gothic" panose="020B0502020202020204" pitchFamily="34" charset="0"/>
                <a:cs typeface="Gill Sans MT"/>
              </a:rPr>
              <a:t>Indicator Pyramid</a:t>
            </a: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7" name="AutoShape 3">
            <a:extLst>
              <a:ext uri="{FF2B5EF4-FFF2-40B4-BE49-F238E27FC236}">
                <a16:creationId xmlns:a16="http://schemas.microsoft.com/office/drawing/2014/main" id="{8B30CAED-3EF1-4601-B2AE-F4556B57E86E}"/>
              </a:ext>
            </a:extLst>
          </p:cNvPr>
          <p:cNvSpPr>
            <a:spLocks noChangeArrowheads="1"/>
          </p:cNvSpPr>
          <p:nvPr/>
        </p:nvSpPr>
        <p:spPr bwMode="auto">
          <a:xfrm>
            <a:off x="266439" y="1333145"/>
            <a:ext cx="8072437" cy="4522788"/>
          </a:xfrm>
          <a:prstGeom prst="triangle">
            <a:avLst>
              <a:gd name="adj" fmla="val 50000"/>
            </a:avLst>
          </a:prstGeom>
          <a:gradFill rotWithShape="1">
            <a:gsLst>
              <a:gs pos="0">
                <a:srgbClr val="DDEBCF"/>
              </a:gs>
              <a:gs pos="50000">
                <a:srgbClr val="9CB86E">
                  <a:alpha val="85000"/>
                </a:srgbClr>
              </a:gs>
              <a:gs pos="100000">
                <a:srgbClr val="156B13">
                  <a:alpha val="70000"/>
                </a:srgbClr>
              </a:gs>
            </a:gsLst>
            <a:lin ang="5400000" scaled="1"/>
          </a:gra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sz="1600">
              <a:latin typeface="Arial" charset="0"/>
              <a:ea typeface="+mn-ea"/>
            </a:endParaRPr>
          </a:p>
        </p:txBody>
      </p:sp>
      <p:sp>
        <p:nvSpPr>
          <p:cNvPr id="18" name="Text Box 4">
            <a:extLst>
              <a:ext uri="{FF2B5EF4-FFF2-40B4-BE49-F238E27FC236}">
                <a16:creationId xmlns:a16="http://schemas.microsoft.com/office/drawing/2014/main" id="{0C713F6A-F476-4135-8D04-A502895A3828}"/>
              </a:ext>
            </a:extLst>
          </p:cNvPr>
          <p:cNvSpPr txBox="1">
            <a:spLocks noChangeArrowheads="1"/>
          </p:cNvSpPr>
          <p:nvPr/>
        </p:nvSpPr>
        <p:spPr bwMode="auto">
          <a:xfrm>
            <a:off x="1021411" y="4936773"/>
            <a:ext cx="6319837" cy="86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6" tIns="45718" rIns="91436" bIns="45718">
            <a:spAutoFit/>
          </a:bodyPr>
          <a:lstStyle>
            <a:lvl1pPr marL="342900" indent="-342900" eaLnBrk="0" hangingPunct="0">
              <a:defRPr>
                <a:solidFill>
                  <a:schemeClr val="tx1"/>
                </a:solidFill>
                <a:latin typeface="Arial" charset="0"/>
                <a:ea typeface="ＭＳ Ｐゴシック" charset="0"/>
              </a:defRPr>
            </a:lvl1pPr>
            <a:lvl2pPr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lvl="1" algn="ctr">
              <a:defRPr/>
            </a:pPr>
            <a:r>
              <a:rPr lang="en-US" sz="3200" dirty="0">
                <a:solidFill>
                  <a:srgbClr val="002060"/>
                </a:solidFill>
                <a:latin typeface="Century Gothic" panose="020B0502020202020204" pitchFamily="34" charset="0"/>
              </a:rPr>
              <a:t>District, Facility, Project</a:t>
            </a:r>
            <a:endParaRPr lang="en-US" sz="2000" dirty="0">
              <a:solidFill>
                <a:srgbClr val="002060"/>
              </a:solidFill>
              <a:latin typeface="Century Gothic" panose="020B0502020202020204" pitchFamily="34" charset="0"/>
            </a:endParaRPr>
          </a:p>
          <a:p>
            <a:pPr lvl="1" algn="ctr">
              <a:defRPr/>
            </a:pPr>
            <a:r>
              <a:rPr lang="en-US" sz="1600" dirty="0">
                <a:solidFill>
                  <a:srgbClr val="002060"/>
                </a:solidFill>
                <a:latin typeface="Century Gothic" panose="020B0502020202020204" pitchFamily="34" charset="0"/>
              </a:rPr>
              <a:t>Identify progress, problems, and challenges</a:t>
            </a:r>
          </a:p>
        </p:txBody>
      </p:sp>
      <p:sp>
        <p:nvSpPr>
          <p:cNvPr id="19" name="Text Box 5">
            <a:extLst>
              <a:ext uri="{FF2B5EF4-FFF2-40B4-BE49-F238E27FC236}">
                <a16:creationId xmlns:a16="http://schemas.microsoft.com/office/drawing/2014/main" id="{357DEF80-B0F2-4BE6-B2FA-DA3925106E1A}"/>
              </a:ext>
            </a:extLst>
          </p:cNvPr>
          <p:cNvSpPr txBox="1">
            <a:spLocks noChangeArrowheads="1"/>
          </p:cNvSpPr>
          <p:nvPr/>
        </p:nvSpPr>
        <p:spPr bwMode="auto">
          <a:xfrm>
            <a:off x="1879536" y="3470295"/>
            <a:ext cx="4463736" cy="1508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36" tIns="45718" rIns="91436" bIns="45718">
            <a:spAutoFit/>
          </a:bodyPr>
          <a:lstStyle>
            <a:lvl1pPr marL="342900" indent="-342900" eaLnBrk="0" hangingPunct="0">
              <a:defRPr>
                <a:solidFill>
                  <a:schemeClr val="tx1"/>
                </a:solidFill>
                <a:latin typeface="Arial" charset="0"/>
                <a:ea typeface="ＭＳ Ｐゴシック" charset="0"/>
              </a:defRPr>
            </a:lvl1pPr>
            <a:lvl2pPr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eaLnBrk="0" hangingPunct="0">
              <a:defRPr>
                <a:solidFill>
                  <a:schemeClr val="tx1"/>
                </a:solidFill>
                <a:latin typeface="Arial" charset="0"/>
                <a:ea typeface="ＭＳ Ｐゴシック" charset="0"/>
              </a:defRPr>
            </a:lvl5pPr>
            <a:lvl6pPr eaLnBrk="0" fontAlgn="base" hangingPunct="0">
              <a:spcBef>
                <a:spcPct val="0"/>
              </a:spcBef>
              <a:spcAft>
                <a:spcPct val="0"/>
              </a:spcAft>
              <a:defRPr>
                <a:solidFill>
                  <a:schemeClr val="tx1"/>
                </a:solidFill>
                <a:latin typeface="Arial" charset="0"/>
                <a:ea typeface="ＭＳ Ｐゴシック" charset="0"/>
              </a:defRPr>
            </a:lvl6pPr>
            <a:lvl7pPr eaLnBrk="0" fontAlgn="base" hangingPunct="0">
              <a:spcBef>
                <a:spcPct val="0"/>
              </a:spcBef>
              <a:spcAft>
                <a:spcPct val="0"/>
              </a:spcAft>
              <a:defRPr>
                <a:solidFill>
                  <a:schemeClr val="tx1"/>
                </a:solidFill>
                <a:latin typeface="Arial" charset="0"/>
                <a:ea typeface="ＭＳ Ｐゴシック" charset="0"/>
              </a:defRPr>
            </a:lvl7pPr>
            <a:lvl8pPr eaLnBrk="0" fontAlgn="base" hangingPunct="0">
              <a:spcBef>
                <a:spcPct val="0"/>
              </a:spcBef>
              <a:spcAft>
                <a:spcPct val="0"/>
              </a:spcAft>
              <a:defRPr>
                <a:solidFill>
                  <a:schemeClr val="tx1"/>
                </a:solidFill>
                <a:latin typeface="Arial" charset="0"/>
                <a:ea typeface="ＭＳ Ｐゴシック" charset="0"/>
              </a:defRPr>
            </a:lvl8pPr>
            <a:lvl9pPr eaLnBrk="0" fontAlgn="base" hangingPunct="0">
              <a:spcBef>
                <a:spcPct val="0"/>
              </a:spcBef>
              <a:spcAft>
                <a:spcPct val="0"/>
              </a:spcAft>
              <a:defRPr>
                <a:solidFill>
                  <a:schemeClr val="tx1"/>
                </a:solidFill>
                <a:latin typeface="Arial" charset="0"/>
                <a:ea typeface="ＭＳ Ｐゴシック" charset="0"/>
              </a:defRPr>
            </a:lvl9pPr>
          </a:lstStyle>
          <a:p>
            <a:pPr lvl="1" algn="ctr">
              <a:defRPr/>
            </a:pPr>
            <a:r>
              <a:rPr lang="en-US" sz="2800" dirty="0">
                <a:solidFill>
                  <a:srgbClr val="002060"/>
                </a:solidFill>
                <a:latin typeface="Century Gothic" panose="020B0502020202020204" pitchFamily="34" charset="0"/>
              </a:rPr>
              <a:t>National/Subnational</a:t>
            </a:r>
            <a:r>
              <a:rPr lang="en-US" sz="2000" dirty="0">
                <a:solidFill>
                  <a:srgbClr val="002060"/>
                </a:solidFill>
                <a:latin typeface="Century Gothic" panose="020B0502020202020204" pitchFamily="34" charset="0"/>
              </a:rPr>
              <a:t> </a:t>
            </a:r>
          </a:p>
          <a:p>
            <a:pPr lvl="1" algn="ctr">
              <a:defRPr/>
            </a:pPr>
            <a:r>
              <a:rPr lang="en-US" sz="1600" dirty="0">
                <a:solidFill>
                  <a:srgbClr val="002060"/>
                </a:solidFill>
                <a:latin typeface="Century Gothic" panose="020B0502020202020204" pitchFamily="34" charset="0"/>
              </a:rPr>
              <a:t>Assess effectiveness of response</a:t>
            </a:r>
          </a:p>
          <a:p>
            <a:pPr lvl="1" algn="ctr">
              <a:defRPr/>
            </a:pPr>
            <a:r>
              <a:rPr lang="en-US" sz="1600" dirty="0">
                <a:solidFill>
                  <a:srgbClr val="002060"/>
                </a:solidFill>
                <a:latin typeface="Century Gothic" panose="020B0502020202020204" pitchFamily="34" charset="0"/>
              </a:rPr>
              <a:t>Reflect goals/objectives of national/subnational response</a:t>
            </a:r>
          </a:p>
          <a:p>
            <a:pPr lvl="4" algn="ctr">
              <a:defRPr/>
            </a:pPr>
            <a:endParaRPr lang="en-US" sz="1600" dirty="0">
              <a:latin typeface="Times New Roman" charset="0"/>
            </a:endParaRPr>
          </a:p>
        </p:txBody>
      </p:sp>
      <p:sp>
        <p:nvSpPr>
          <p:cNvPr id="20" name="Rectangle 16">
            <a:extLst>
              <a:ext uri="{FF2B5EF4-FFF2-40B4-BE49-F238E27FC236}">
                <a16:creationId xmlns:a16="http://schemas.microsoft.com/office/drawing/2014/main" id="{D6F6F567-9600-46CB-9E37-60304EF2A5BC}"/>
              </a:ext>
            </a:extLst>
          </p:cNvPr>
          <p:cNvSpPr txBox="1">
            <a:spLocks noChangeArrowheads="1"/>
          </p:cNvSpPr>
          <p:nvPr/>
        </p:nvSpPr>
        <p:spPr>
          <a:xfrm>
            <a:off x="2569996" y="2161420"/>
            <a:ext cx="3432175" cy="1106487"/>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309563" indent="-309563" algn="ctr" defTabSz="825500">
              <a:lnSpc>
                <a:spcPct val="80000"/>
              </a:lnSpc>
            </a:pPr>
            <a:r>
              <a:rPr lang="en-US" sz="3200" kern="0" dirty="0">
                <a:solidFill>
                  <a:srgbClr val="002060"/>
                </a:solidFill>
                <a:latin typeface="Century Gothic" panose="020B0502020202020204" pitchFamily="34" charset="0"/>
                <a:ea typeface="ＭＳ Ｐゴシック" pitchFamily="34" charset="-128"/>
              </a:rPr>
              <a:t>Global</a:t>
            </a:r>
            <a:endParaRPr lang="en-US" sz="4000" kern="0" dirty="0">
              <a:solidFill>
                <a:srgbClr val="002060"/>
              </a:solidFill>
              <a:latin typeface="Century Gothic" panose="020B0502020202020204" pitchFamily="34" charset="0"/>
              <a:ea typeface="ＭＳ Ｐゴシック" pitchFamily="34" charset="-128"/>
            </a:endParaRPr>
          </a:p>
          <a:p>
            <a:pPr marL="309563" indent="-309563" algn="ctr" defTabSz="825500">
              <a:lnSpc>
                <a:spcPct val="80000"/>
              </a:lnSpc>
            </a:pPr>
            <a:r>
              <a:rPr lang="en-US" sz="1600" kern="0" dirty="0">
                <a:solidFill>
                  <a:srgbClr val="002060"/>
                </a:solidFill>
                <a:latin typeface="Century Gothic" panose="020B0502020202020204" pitchFamily="34" charset="0"/>
                <a:ea typeface="ＭＳ Ｐゴシック" pitchFamily="34" charset="-128"/>
              </a:rPr>
              <a:t>Compare countries</a:t>
            </a:r>
            <a:br>
              <a:rPr lang="en-US" sz="1600" kern="0" dirty="0">
                <a:solidFill>
                  <a:srgbClr val="002060"/>
                </a:solidFill>
                <a:latin typeface="Century Gothic" panose="020B0502020202020204" pitchFamily="34" charset="0"/>
                <a:ea typeface="ＭＳ Ｐゴシック" pitchFamily="34" charset="-128"/>
              </a:rPr>
            </a:br>
            <a:r>
              <a:rPr lang="en-US" sz="1600" kern="0" dirty="0">
                <a:solidFill>
                  <a:srgbClr val="002060"/>
                </a:solidFill>
                <a:latin typeface="Century Gothic" panose="020B0502020202020204" pitchFamily="34" charset="0"/>
                <a:ea typeface="ＭＳ Ｐゴシック" pitchFamily="34" charset="-128"/>
              </a:rPr>
              <a:t>overview worldwide </a:t>
            </a:r>
            <a:br>
              <a:rPr lang="en-US" sz="1600" kern="0" dirty="0">
                <a:solidFill>
                  <a:srgbClr val="002060"/>
                </a:solidFill>
                <a:latin typeface="Century Gothic" panose="020B0502020202020204" pitchFamily="34" charset="0"/>
                <a:ea typeface="ＭＳ Ｐゴシック" pitchFamily="34" charset="-128"/>
              </a:rPr>
            </a:br>
            <a:r>
              <a:rPr lang="en-US" sz="1600" kern="0" dirty="0">
                <a:solidFill>
                  <a:srgbClr val="002060"/>
                </a:solidFill>
                <a:latin typeface="Century Gothic" panose="020B0502020202020204" pitchFamily="34" charset="0"/>
                <a:ea typeface="ＭＳ Ｐゴシック" pitchFamily="34" charset="-128"/>
              </a:rPr>
              <a:t>situation</a:t>
            </a:r>
          </a:p>
        </p:txBody>
      </p:sp>
      <p:grpSp>
        <p:nvGrpSpPr>
          <p:cNvPr id="22" name="Group 8">
            <a:extLst>
              <a:ext uri="{FF2B5EF4-FFF2-40B4-BE49-F238E27FC236}">
                <a16:creationId xmlns:a16="http://schemas.microsoft.com/office/drawing/2014/main" id="{C090307D-6490-40D9-B5CB-4574D47A32B1}"/>
              </a:ext>
            </a:extLst>
          </p:cNvPr>
          <p:cNvGrpSpPr>
            <a:grpSpLocks/>
          </p:cNvGrpSpPr>
          <p:nvPr/>
        </p:nvGrpSpPr>
        <p:grpSpPr bwMode="auto">
          <a:xfrm>
            <a:off x="6684964" y="1600200"/>
            <a:ext cx="2880791" cy="3028950"/>
            <a:chOff x="4441" y="1047"/>
            <a:chExt cx="2015" cy="2112"/>
          </a:xfrm>
        </p:grpSpPr>
        <p:sp>
          <p:nvSpPr>
            <p:cNvPr id="23" name="Text Box 9">
              <a:extLst>
                <a:ext uri="{FF2B5EF4-FFF2-40B4-BE49-F238E27FC236}">
                  <a16:creationId xmlns:a16="http://schemas.microsoft.com/office/drawing/2014/main" id="{F75362DE-F80F-48AB-B788-3BEFB35EC624}"/>
                </a:ext>
              </a:extLst>
            </p:cNvPr>
            <p:cNvSpPr txBox="1">
              <a:spLocks noChangeArrowheads="1"/>
            </p:cNvSpPr>
            <p:nvPr/>
          </p:nvSpPr>
          <p:spPr bwMode="auto">
            <a:xfrm>
              <a:off x="4452" y="1919"/>
              <a:ext cx="2004"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1436" tIns="45718" rIns="91436" bIns="45718">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sz="2000" dirty="0">
                  <a:solidFill>
                    <a:schemeClr val="tx2">
                      <a:lumMod val="50000"/>
                    </a:schemeClr>
                  </a:solidFill>
                  <a:latin typeface="Century Gothic" panose="020B0502020202020204" pitchFamily="34" charset="0"/>
                </a:rPr>
                <a:t>Number of Indicators</a:t>
              </a:r>
            </a:p>
          </p:txBody>
        </p:sp>
        <p:sp>
          <p:nvSpPr>
            <p:cNvPr id="24" name="AutoShape 10">
              <a:extLst>
                <a:ext uri="{FF2B5EF4-FFF2-40B4-BE49-F238E27FC236}">
                  <a16:creationId xmlns:a16="http://schemas.microsoft.com/office/drawing/2014/main" id="{89E6CC66-FEA0-429C-82E6-8788375E04DD}"/>
                </a:ext>
              </a:extLst>
            </p:cNvPr>
            <p:cNvSpPr>
              <a:spLocks/>
            </p:cNvSpPr>
            <p:nvPr/>
          </p:nvSpPr>
          <p:spPr bwMode="auto">
            <a:xfrm rot="5400000">
              <a:off x="5277" y="2004"/>
              <a:ext cx="214" cy="906"/>
            </a:xfrm>
            <a:prstGeom prst="rightBracket">
              <a:avLst>
                <a:gd name="adj" fmla="val 121974"/>
              </a:avLst>
            </a:prstGeom>
            <a:noFill/>
            <a:ln w="9525">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600">
                <a:latin typeface="Arial" charset="0"/>
                <a:ea typeface="ＭＳ Ｐゴシック" charset="0"/>
              </a:endParaRPr>
            </a:p>
          </p:txBody>
        </p:sp>
        <p:sp>
          <p:nvSpPr>
            <p:cNvPr id="25" name="AutoShape 11">
              <a:extLst>
                <a:ext uri="{FF2B5EF4-FFF2-40B4-BE49-F238E27FC236}">
                  <a16:creationId xmlns:a16="http://schemas.microsoft.com/office/drawing/2014/main" id="{6E28CD29-CA3E-4DA0-8C69-0698DA0933AD}"/>
                </a:ext>
              </a:extLst>
            </p:cNvPr>
            <p:cNvSpPr>
              <a:spLocks/>
            </p:cNvSpPr>
            <p:nvPr/>
          </p:nvSpPr>
          <p:spPr bwMode="auto">
            <a:xfrm rot="-5400000">
              <a:off x="5300" y="1242"/>
              <a:ext cx="164" cy="906"/>
            </a:xfrm>
            <a:prstGeom prst="rightBracket">
              <a:avLst>
                <a:gd name="adj" fmla="val 16237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600">
                <a:latin typeface="Arial" charset="0"/>
                <a:ea typeface="ＭＳ Ｐゴシック" charset="0"/>
              </a:endParaRPr>
            </a:p>
          </p:txBody>
        </p:sp>
        <p:sp>
          <p:nvSpPr>
            <p:cNvPr id="26" name="Line 12">
              <a:extLst>
                <a:ext uri="{FF2B5EF4-FFF2-40B4-BE49-F238E27FC236}">
                  <a16:creationId xmlns:a16="http://schemas.microsoft.com/office/drawing/2014/main" id="{BA965432-38D1-44A2-917D-CA91F6666ACD}"/>
                </a:ext>
              </a:extLst>
            </p:cNvPr>
            <p:cNvSpPr>
              <a:spLocks noChangeShapeType="1"/>
            </p:cNvSpPr>
            <p:nvPr/>
          </p:nvSpPr>
          <p:spPr bwMode="auto">
            <a:xfrm flipH="1" flipV="1">
              <a:off x="5378" y="1047"/>
              <a:ext cx="2" cy="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7" name="Line 13">
              <a:extLst>
                <a:ext uri="{FF2B5EF4-FFF2-40B4-BE49-F238E27FC236}">
                  <a16:creationId xmlns:a16="http://schemas.microsoft.com/office/drawing/2014/main" id="{DA2E2E14-290B-420D-87FB-2BDC09F63928}"/>
                </a:ext>
              </a:extLst>
            </p:cNvPr>
            <p:cNvSpPr>
              <a:spLocks noChangeShapeType="1"/>
            </p:cNvSpPr>
            <p:nvPr/>
          </p:nvSpPr>
          <p:spPr bwMode="auto">
            <a:xfrm>
              <a:off x="5377" y="2588"/>
              <a:ext cx="0" cy="5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8" name="Text Box 14">
              <a:extLst>
                <a:ext uri="{FF2B5EF4-FFF2-40B4-BE49-F238E27FC236}">
                  <a16:creationId xmlns:a16="http://schemas.microsoft.com/office/drawing/2014/main" id="{3D477D0C-20B4-424E-94FF-0590F2D75AAF}"/>
                </a:ext>
              </a:extLst>
            </p:cNvPr>
            <p:cNvSpPr txBox="1">
              <a:spLocks noChangeArrowheads="1"/>
            </p:cNvSpPr>
            <p:nvPr/>
          </p:nvSpPr>
          <p:spPr bwMode="auto">
            <a:xfrm>
              <a:off x="4441" y="1279"/>
              <a:ext cx="1012"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6" tIns="45718" rIns="91436" bIns="45718">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i="1" dirty="0">
                  <a:solidFill>
                    <a:schemeClr val="accent1">
                      <a:lumMod val="50000"/>
                    </a:schemeClr>
                  </a:solidFill>
                  <a:latin typeface="Century Gothic" panose="020B0502020202020204" pitchFamily="34" charset="0"/>
                </a:rPr>
                <a:t>Decreases</a:t>
              </a:r>
            </a:p>
          </p:txBody>
        </p:sp>
        <p:sp>
          <p:nvSpPr>
            <p:cNvPr id="29" name="Text Box 15">
              <a:extLst>
                <a:ext uri="{FF2B5EF4-FFF2-40B4-BE49-F238E27FC236}">
                  <a16:creationId xmlns:a16="http://schemas.microsoft.com/office/drawing/2014/main" id="{83476C44-4CA1-41D3-8392-A310B76D66F5}"/>
                </a:ext>
              </a:extLst>
            </p:cNvPr>
            <p:cNvSpPr txBox="1">
              <a:spLocks noChangeArrowheads="1"/>
            </p:cNvSpPr>
            <p:nvPr/>
          </p:nvSpPr>
          <p:spPr bwMode="auto">
            <a:xfrm>
              <a:off x="4445" y="2565"/>
              <a:ext cx="1012" cy="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36" tIns="45718" rIns="91436" bIns="45718">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defRPr/>
              </a:pPr>
              <a:r>
                <a:rPr lang="en-US" i="1" dirty="0">
                  <a:solidFill>
                    <a:schemeClr val="accent1">
                      <a:lumMod val="50000"/>
                    </a:schemeClr>
                  </a:solidFill>
                  <a:latin typeface="Century Gothic" panose="020B0502020202020204" pitchFamily="34" charset="0"/>
                </a:rPr>
                <a:t>Increases</a:t>
              </a:r>
            </a:p>
          </p:txBody>
        </p:sp>
      </p:grpSp>
    </p:spTree>
    <p:extLst>
      <p:ext uri="{BB962C8B-B14F-4D97-AF65-F5344CB8AC3E}">
        <p14:creationId xmlns:p14="http://schemas.microsoft.com/office/powerpoint/2010/main" val="2696511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BDD7E-9316-435D-B4BD-85016E3EEE10}"/>
              </a:ext>
            </a:extLst>
          </p:cNvPr>
          <p:cNvSpPr>
            <a:spLocks noGrp="1"/>
          </p:cNvSpPr>
          <p:nvPr>
            <p:ph type="title"/>
          </p:nvPr>
        </p:nvSpPr>
        <p:spPr/>
        <p:txBody>
          <a:bodyPr/>
          <a:lstStyle/>
          <a:p>
            <a:r>
              <a:rPr lang="en-US" dirty="0">
                <a:latin typeface="Century Gothic" panose="020B0502020202020204" pitchFamily="34" charset="0"/>
              </a:rPr>
              <a:t>Linkages Between Levels</a:t>
            </a:r>
          </a:p>
        </p:txBody>
      </p:sp>
      <p:sp>
        <p:nvSpPr>
          <p:cNvPr id="3" name="Text Placeholder 2">
            <a:extLst>
              <a:ext uri="{FF2B5EF4-FFF2-40B4-BE49-F238E27FC236}">
                <a16:creationId xmlns:a16="http://schemas.microsoft.com/office/drawing/2014/main" id="{1D0C0FA2-E63A-44F5-970C-1E70228A4896}"/>
              </a:ext>
            </a:extLst>
          </p:cNvPr>
          <p:cNvSpPr>
            <a:spLocks noGrp="1"/>
          </p:cNvSpPr>
          <p:nvPr>
            <p:ph type="body" sz="quarter" idx="10"/>
          </p:nvPr>
        </p:nvSpPr>
        <p:spPr>
          <a:xfrm>
            <a:off x="762000" y="1828800"/>
            <a:ext cx="8305800" cy="2590800"/>
          </a:xfrm>
        </p:spPr>
        <p:txBody>
          <a:bodyPr/>
          <a:lstStyle/>
          <a:p>
            <a:pPr marL="457200" indent="-457200">
              <a:buFont typeface="Arial" panose="020B0604020202020204" pitchFamily="34" charset="0"/>
              <a:buChar char="•"/>
            </a:pPr>
            <a:r>
              <a:rPr lang="en-US" dirty="0">
                <a:latin typeface="Century Gothic" panose="020B0502020202020204" pitchFamily="34" charset="0"/>
              </a:rPr>
              <a:t>Often, indicators at the higher levels in the pyramid are linked to those at the lower levels</a:t>
            </a:r>
          </a:p>
          <a:p>
            <a:pPr marL="457200" indent="-457200">
              <a:buFont typeface="Arial" panose="020B0604020202020204" pitchFamily="34" charset="0"/>
              <a:buChar char="•"/>
            </a:pPr>
            <a:endParaRPr lang="en-US" dirty="0">
              <a:latin typeface="Century Gothic" panose="020B0502020202020204" pitchFamily="34" charset="0"/>
            </a:endParaRPr>
          </a:p>
          <a:p>
            <a:pPr marL="457200" indent="-457200">
              <a:buFont typeface="Arial" panose="020B0604020202020204" pitchFamily="34" charset="0"/>
              <a:buChar char="•"/>
            </a:pPr>
            <a:r>
              <a:rPr lang="en-US" dirty="0">
                <a:latin typeface="Century Gothic" panose="020B0502020202020204" pitchFamily="34" charset="0"/>
              </a:rPr>
              <a:t>Data may be collected at the district level and passed up to the national levels and on up to the global level</a:t>
            </a:r>
          </a:p>
          <a:p>
            <a:pPr marL="457200" indent="-457200">
              <a:buFont typeface="Arial" panose="020B0604020202020204" pitchFamily="34" charset="0"/>
              <a:buChar char="•"/>
            </a:pPr>
            <a:endParaRPr lang="en-US" dirty="0">
              <a:latin typeface="Century Gothic" panose="020B0502020202020204" pitchFamily="34" charset="0"/>
            </a:endParaRPr>
          </a:p>
          <a:p>
            <a:pPr marL="457200" indent="-457200">
              <a:buFont typeface="Arial" panose="020B0604020202020204" pitchFamily="34" charset="0"/>
              <a:buChar char="•"/>
            </a:pPr>
            <a:r>
              <a:rPr lang="en-US" dirty="0">
                <a:latin typeface="Century Gothic" panose="020B0502020202020204" pitchFamily="34" charset="0"/>
              </a:rPr>
              <a:t>This requires an M&amp;E system to support data flow, compilation, and aggregation</a:t>
            </a:r>
            <a:endParaRPr lang="en-US" dirty="0"/>
          </a:p>
        </p:txBody>
      </p:sp>
    </p:spTree>
    <p:extLst>
      <p:ext uri="{BB962C8B-B14F-4D97-AF65-F5344CB8AC3E}">
        <p14:creationId xmlns:p14="http://schemas.microsoft.com/office/powerpoint/2010/main" val="418568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2B156-90D8-4AD7-AE1C-BD0D6FFB3CD9}"/>
              </a:ext>
            </a:extLst>
          </p:cNvPr>
          <p:cNvSpPr>
            <a:spLocks noGrp="1"/>
          </p:cNvSpPr>
          <p:nvPr>
            <p:ph type="title"/>
          </p:nvPr>
        </p:nvSpPr>
        <p:spPr>
          <a:xfrm>
            <a:off x="304800" y="457200"/>
            <a:ext cx="8674100" cy="1143000"/>
          </a:xfrm>
        </p:spPr>
        <p:txBody>
          <a:bodyPr/>
          <a:lstStyle/>
          <a:p>
            <a:r>
              <a:rPr lang="en-US" dirty="0">
                <a:latin typeface="Century Gothic" panose="020B0502020202020204" pitchFamily="34" charset="0"/>
              </a:rPr>
              <a:t>Common Indicator Metrics</a:t>
            </a:r>
          </a:p>
        </p:txBody>
      </p:sp>
      <p:sp>
        <p:nvSpPr>
          <p:cNvPr id="3" name="Text Placeholder 2">
            <a:extLst>
              <a:ext uri="{FF2B5EF4-FFF2-40B4-BE49-F238E27FC236}">
                <a16:creationId xmlns:a16="http://schemas.microsoft.com/office/drawing/2014/main" id="{58019FC1-1391-4FBE-9C27-EC0E74081FB3}"/>
              </a:ext>
            </a:extLst>
          </p:cNvPr>
          <p:cNvSpPr>
            <a:spLocks noGrp="1"/>
          </p:cNvSpPr>
          <p:nvPr>
            <p:ph type="body" sz="quarter" idx="10"/>
          </p:nvPr>
        </p:nvSpPr>
        <p:spPr>
          <a:xfrm>
            <a:off x="457200" y="1509812"/>
            <a:ext cx="8534400" cy="3783599"/>
          </a:xfrm>
        </p:spPr>
        <p:txBody>
          <a:bodyPr/>
          <a:lstStyle/>
          <a:p>
            <a:pPr>
              <a:lnSpc>
                <a:spcPct val="90000"/>
              </a:lnSpc>
            </a:pPr>
            <a:r>
              <a:rPr lang="en-US" b="1" dirty="0">
                <a:latin typeface="Century Gothic" panose="020B0502020202020204" pitchFamily="34" charset="0"/>
                <a:ea typeface="ＭＳ Ｐゴシック" pitchFamily="1" charset="-128"/>
                <a:cs typeface="ＭＳ Ｐゴシック" pitchFamily="1" charset="-128"/>
              </a:rPr>
              <a:t>Counts</a:t>
            </a:r>
          </a:p>
          <a:p>
            <a:pPr lvl="1">
              <a:lnSpc>
                <a:spcPct val="90000"/>
              </a:lnSpc>
            </a:pPr>
            <a:r>
              <a:rPr lang="en-US" sz="2800" dirty="0">
                <a:latin typeface="Century Gothic" panose="020B0502020202020204" pitchFamily="34" charset="0"/>
              </a:rPr>
              <a:t># of providers trained</a:t>
            </a:r>
          </a:p>
          <a:p>
            <a:pPr lvl="1">
              <a:lnSpc>
                <a:spcPct val="90000"/>
              </a:lnSpc>
            </a:pPr>
            <a:r>
              <a:rPr lang="en-US" sz="2800" dirty="0">
                <a:latin typeface="Century Gothic" panose="020B0502020202020204" pitchFamily="34" charset="0"/>
              </a:rPr>
              <a:t># of ORS packets distributed</a:t>
            </a:r>
          </a:p>
          <a:p>
            <a:pPr lvl="1">
              <a:lnSpc>
                <a:spcPct val="90000"/>
              </a:lnSpc>
            </a:pPr>
            <a:endParaRPr lang="en-US" sz="2800" dirty="0">
              <a:latin typeface="Century Gothic" panose="020B0502020202020204" pitchFamily="34" charset="0"/>
            </a:endParaRPr>
          </a:p>
          <a:p>
            <a:pPr>
              <a:lnSpc>
                <a:spcPct val="90000"/>
              </a:lnSpc>
            </a:pPr>
            <a:r>
              <a:rPr lang="en-US" b="1" dirty="0">
                <a:latin typeface="Century Gothic" panose="020B0502020202020204" pitchFamily="34" charset="0"/>
                <a:ea typeface="ＭＳ Ｐゴシック" pitchFamily="1" charset="-128"/>
                <a:cs typeface="ＭＳ Ｐゴシック" pitchFamily="1" charset="-128"/>
              </a:rPr>
              <a:t>Calculations: percentages, rates, ratios</a:t>
            </a:r>
          </a:p>
          <a:p>
            <a:pPr lvl="1">
              <a:lnSpc>
                <a:spcPct val="90000"/>
              </a:lnSpc>
            </a:pPr>
            <a:r>
              <a:rPr lang="en-US" sz="2800" dirty="0">
                <a:latin typeface="Century Gothic" panose="020B0502020202020204" pitchFamily="34" charset="0"/>
              </a:rPr>
              <a:t>% of facilities with a trained provider</a:t>
            </a:r>
          </a:p>
          <a:p>
            <a:pPr lvl="1">
              <a:lnSpc>
                <a:spcPct val="90000"/>
              </a:lnSpc>
            </a:pPr>
            <a:r>
              <a:rPr lang="en-US" sz="2800" dirty="0">
                <a:latin typeface="Century Gothic" panose="020B0502020202020204" pitchFamily="34" charset="0"/>
              </a:rPr>
              <a:t>Contraceptive prevalence rate (CPR)</a:t>
            </a:r>
          </a:p>
          <a:p>
            <a:pPr lvl="1">
              <a:lnSpc>
                <a:spcPct val="90000"/>
              </a:lnSpc>
            </a:pPr>
            <a:r>
              <a:rPr lang="en-US" sz="2800" dirty="0">
                <a:latin typeface="Century Gothic" panose="020B0502020202020204" pitchFamily="34" charset="0"/>
              </a:rPr>
              <a:t>Maternal mortality rate (MMR)</a:t>
            </a:r>
          </a:p>
          <a:p>
            <a:pPr lvl="1">
              <a:lnSpc>
                <a:spcPct val="90000"/>
              </a:lnSpc>
            </a:pPr>
            <a:endParaRPr lang="en-US" sz="2800" dirty="0">
              <a:latin typeface="Century Gothic" panose="020B0502020202020204" pitchFamily="34" charset="0"/>
            </a:endParaRPr>
          </a:p>
          <a:p>
            <a:pPr>
              <a:lnSpc>
                <a:spcPct val="90000"/>
              </a:lnSpc>
            </a:pPr>
            <a:r>
              <a:rPr lang="en-US" b="1" dirty="0">
                <a:latin typeface="Century Gothic" panose="020B0502020202020204" pitchFamily="34" charset="0"/>
                <a:ea typeface="ＭＳ Ｐゴシック" pitchFamily="1" charset="-128"/>
                <a:cs typeface="ＭＳ Ｐゴシック" pitchFamily="1" charset="-128"/>
              </a:rPr>
              <a:t>Index, composite measures</a:t>
            </a:r>
          </a:p>
          <a:p>
            <a:pPr lvl="1">
              <a:lnSpc>
                <a:spcPct val="90000"/>
              </a:lnSpc>
            </a:pPr>
            <a:r>
              <a:rPr lang="en-US" sz="2800" dirty="0">
                <a:latin typeface="Century Gothic" panose="020B0502020202020204" pitchFamily="34" charset="0"/>
              </a:rPr>
              <a:t>Quality index comprising the sum of scores on separate indicators</a:t>
            </a:r>
          </a:p>
          <a:p>
            <a:pPr lvl="1">
              <a:lnSpc>
                <a:spcPct val="90000"/>
              </a:lnSpc>
            </a:pPr>
            <a:endParaRPr lang="en-US" sz="2800" b="1" dirty="0">
              <a:latin typeface="Century Gothic" panose="020B0502020202020204" pitchFamily="34" charset="0"/>
              <a:ea typeface="ＭＳ Ｐゴシック" pitchFamily="1" charset="-128"/>
              <a:cs typeface="ＭＳ Ｐゴシック" pitchFamily="1" charset="-128"/>
            </a:endParaRPr>
          </a:p>
          <a:p>
            <a:pPr>
              <a:lnSpc>
                <a:spcPct val="90000"/>
              </a:lnSpc>
            </a:pPr>
            <a:r>
              <a:rPr lang="en-US" b="1" dirty="0">
                <a:latin typeface="Century Gothic" panose="020B0502020202020204" pitchFamily="34" charset="0"/>
                <a:ea typeface="ＭＳ Ｐゴシック" pitchFamily="1" charset="-128"/>
                <a:cs typeface="ＭＳ Ｐゴシック" pitchFamily="1" charset="-128"/>
              </a:rPr>
              <a:t>Thresholds</a:t>
            </a:r>
          </a:p>
          <a:p>
            <a:pPr lvl="1">
              <a:lnSpc>
                <a:spcPct val="90000"/>
              </a:lnSpc>
            </a:pPr>
            <a:r>
              <a:rPr lang="en-US" sz="2800" dirty="0">
                <a:latin typeface="Century Gothic" panose="020B0502020202020204" pitchFamily="34" charset="0"/>
              </a:rPr>
              <a:t>Presence, absence</a:t>
            </a:r>
          </a:p>
          <a:p>
            <a:pPr lvl="1">
              <a:lnSpc>
                <a:spcPct val="90000"/>
              </a:lnSpc>
            </a:pPr>
            <a:r>
              <a:rPr lang="en-US" sz="2800" dirty="0">
                <a:latin typeface="Century Gothic" panose="020B0502020202020204" pitchFamily="34" charset="0"/>
              </a:rPr>
              <a:t>Predetermined level or standard</a:t>
            </a:r>
          </a:p>
        </p:txBody>
      </p:sp>
      <p:pic>
        <p:nvPicPr>
          <p:cNvPr id="4" name="Picture 3" descr="A picture containing yellow&#10;&#10;Description generated with very high confidence">
            <a:extLst>
              <a:ext uri="{FF2B5EF4-FFF2-40B4-BE49-F238E27FC236}">
                <a16:creationId xmlns:a16="http://schemas.microsoft.com/office/drawing/2014/main" id="{16B5EA19-3B23-4F48-B853-15D477B81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6600" y="1175262"/>
            <a:ext cx="2940908" cy="2202843"/>
          </a:xfrm>
          <a:prstGeom prst="rect">
            <a:avLst/>
          </a:prstGeom>
        </p:spPr>
      </p:pic>
    </p:spTree>
    <p:extLst>
      <p:ext uri="{BB962C8B-B14F-4D97-AF65-F5344CB8AC3E}">
        <p14:creationId xmlns:p14="http://schemas.microsoft.com/office/powerpoint/2010/main" val="253441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EE02D-AD1F-40E7-B3B4-652F7A76EB89}"/>
              </a:ext>
            </a:extLst>
          </p:cNvPr>
          <p:cNvSpPr>
            <a:spLocks noGrp="1"/>
          </p:cNvSpPr>
          <p:nvPr>
            <p:ph type="title"/>
          </p:nvPr>
        </p:nvSpPr>
        <p:spPr/>
        <p:txBody>
          <a:bodyPr/>
          <a:lstStyle/>
          <a:p>
            <a:r>
              <a:rPr lang="en-US" dirty="0">
                <a:latin typeface="Century Gothic" panose="020B0502020202020204" pitchFamily="34" charset="0"/>
              </a:rPr>
              <a:t>Always Specify the Details!</a:t>
            </a:r>
          </a:p>
        </p:txBody>
      </p:sp>
      <p:sp>
        <p:nvSpPr>
          <p:cNvPr id="3" name="Text Placeholder 2">
            <a:extLst>
              <a:ext uri="{FF2B5EF4-FFF2-40B4-BE49-F238E27FC236}">
                <a16:creationId xmlns:a16="http://schemas.microsoft.com/office/drawing/2014/main" id="{AF44DD0B-B62F-464E-A0FB-2EC091998581}"/>
              </a:ext>
            </a:extLst>
          </p:cNvPr>
          <p:cNvSpPr>
            <a:spLocks noGrp="1"/>
          </p:cNvSpPr>
          <p:nvPr>
            <p:ph type="body" sz="quarter" idx="10"/>
          </p:nvPr>
        </p:nvSpPr>
        <p:spPr>
          <a:xfrm>
            <a:off x="711372" y="1557408"/>
            <a:ext cx="8305800" cy="2590800"/>
          </a:xfrm>
        </p:spPr>
        <p:txBody>
          <a:bodyPr/>
          <a:lstStyle/>
          <a:p>
            <a:pPr algn="ctr" eaLnBrk="0" hangingPunct="0">
              <a:spcBef>
                <a:spcPct val="50000"/>
              </a:spcBef>
            </a:pPr>
            <a:r>
              <a:rPr lang="en-US" dirty="0">
                <a:latin typeface="Century Gothic" panose="020B0502020202020204" pitchFamily="34" charset="0"/>
              </a:rPr>
              <a:t>Who/what qualifies to be counted, and when</a:t>
            </a:r>
          </a:p>
          <a:p>
            <a:pPr algn="ctr" eaLnBrk="0" hangingPunct="0">
              <a:spcBef>
                <a:spcPct val="50000"/>
              </a:spcBef>
            </a:pPr>
            <a:endParaRPr lang="en-US" i="1" dirty="0">
              <a:latin typeface="Century Gothic" panose="020B0502020202020204" pitchFamily="34" charset="0"/>
            </a:endParaRPr>
          </a:p>
          <a:p>
            <a:pPr algn="ctr" eaLnBrk="0" hangingPunct="0">
              <a:spcBef>
                <a:spcPct val="50000"/>
              </a:spcBef>
            </a:pPr>
            <a:r>
              <a:rPr lang="en-US" i="1" dirty="0">
                <a:latin typeface="Century Gothic" panose="020B0502020202020204" pitchFamily="34" charset="0"/>
              </a:rPr>
              <a:t>Number of  providers trained in FP services</a:t>
            </a:r>
            <a:br>
              <a:rPr lang="en-US" dirty="0">
                <a:latin typeface="Century Gothic" panose="020B0502020202020204" pitchFamily="34" charset="0"/>
              </a:rPr>
            </a:br>
            <a:r>
              <a:rPr lang="en-US" dirty="0">
                <a:latin typeface="Century Gothic" panose="020B0502020202020204" pitchFamily="34" charset="0"/>
              </a:rPr>
              <a:t>	</a:t>
            </a:r>
          </a:p>
          <a:p>
            <a:pPr eaLnBrk="0" hangingPunct="0">
              <a:spcBef>
                <a:spcPct val="50000"/>
              </a:spcBef>
            </a:pPr>
            <a:r>
              <a:rPr lang="ja-JP" altLang="en-US" dirty="0">
                <a:latin typeface="Century Gothic" panose="020B0502020202020204" pitchFamily="34" charset="0"/>
              </a:rPr>
              <a:t>“</a:t>
            </a:r>
            <a:r>
              <a:rPr lang="en-US" altLang="ja-JP" dirty="0">
                <a:latin typeface="Century Gothic" panose="020B0502020202020204" pitchFamily="34" charset="0"/>
              </a:rPr>
              <a:t>Providers</a:t>
            </a:r>
            <a:r>
              <a:rPr lang="ja-JP" altLang="en-US" dirty="0">
                <a:latin typeface="Century Gothic" panose="020B0502020202020204" pitchFamily="34" charset="0"/>
              </a:rPr>
              <a:t>”</a:t>
            </a:r>
            <a:r>
              <a:rPr lang="en-US" altLang="ja-JP" dirty="0">
                <a:latin typeface="Century Gothic" panose="020B0502020202020204" pitchFamily="34" charset="0"/>
              </a:rPr>
              <a:t>: any clinician providing direct clinical services to women seeking FP at government health facilities</a:t>
            </a:r>
          </a:p>
          <a:p>
            <a:pPr eaLnBrk="0" hangingPunct="0">
              <a:spcBef>
                <a:spcPct val="50000"/>
              </a:spcBef>
            </a:pPr>
            <a:endParaRPr lang="en-US" altLang="ja-JP" dirty="0">
              <a:latin typeface="Century Gothic" panose="020B0502020202020204" pitchFamily="34" charset="0"/>
            </a:endParaRPr>
          </a:p>
          <a:p>
            <a:pPr eaLnBrk="0" hangingPunct="0">
              <a:spcBef>
                <a:spcPct val="50000"/>
              </a:spcBef>
            </a:pPr>
            <a:r>
              <a:rPr lang="ja-JP" altLang="en-US" dirty="0">
                <a:latin typeface="Century Gothic" panose="020B0502020202020204" pitchFamily="34" charset="0"/>
              </a:rPr>
              <a:t>“</a:t>
            </a:r>
            <a:r>
              <a:rPr lang="en-US" altLang="ja-JP" dirty="0">
                <a:latin typeface="Century Gothic" panose="020B0502020202020204" pitchFamily="34" charset="0"/>
              </a:rPr>
              <a:t>Trained</a:t>
            </a:r>
            <a:r>
              <a:rPr lang="ja-JP" altLang="en-US" dirty="0">
                <a:latin typeface="Century Gothic" panose="020B0502020202020204" pitchFamily="34" charset="0"/>
              </a:rPr>
              <a:t>”</a:t>
            </a:r>
            <a:r>
              <a:rPr lang="en-US" altLang="ja-JP" dirty="0">
                <a:latin typeface="Century Gothic" panose="020B0502020202020204" pitchFamily="34" charset="0"/>
              </a:rPr>
              <a:t>: attended a two-week training course on FP in the past year</a:t>
            </a:r>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210829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3030D-B993-4591-A560-53CCBF75106B}"/>
              </a:ext>
            </a:extLst>
          </p:cNvPr>
          <p:cNvSpPr>
            <a:spLocks noGrp="1"/>
          </p:cNvSpPr>
          <p:nvPr>
            <p:ph type="title"/>
          </p:nvPr>
        </p:nvSpPr>
        <p:spPr/>
        <p:txBody>
          <a:bodyPr/>
          <a:lstStyle/>
          <a:p>
            <a:r>
              <a:rPr lang="en-US" dirty="0">
                <a:latin typeface="Century Gothic" panose="020B0502020202020204" pitchFamily="34" charset="0"/>
              </a:rPr>
              <a:t>Always Specify the Details!</a:t>
            </a:r>
          </a:p>
        </p:txBody>
      </p:sp>
      <p:sp>
        <p:nvSpPr>
          <p:cNvPr id="3" name="Text Placeholder 2">
            <a:extLst>
              <a:ext uri="{FF2B5EF4-FFF2-40B4-BE49-F238E27FC236}">
                <a16:creationId xmlns:a16="http://schemas.microsoft.com/office/drawing/2014/main" id="{0E6AC198-A2E6-49FB-A8D1-0CDEB0F3E1D2}"/>
              </a:ext>
            </a:extLst>
          </p:cNvPr>
          <p:cNvSpPr>
            <a:spLocks noGrp="1"/>
          </p:cNvSpPr>
          <p:nvPr>
            <p:ph type="body" sz="quarter" idx="10"/>
          </p:nvPr>
        </p:nvSpPr>
        <p:spPr>
          <a:xfrm>
            <a:off x="795919" y="1295400"/>
            <a:ext cx="8305800" cy="2590800"/>
          </a:xfrm>
        </p:spPr>
        <p:txBody>
          <a:bodyPr/>
          <a:lstStyle/>
          <a:p>
            <a:pPr algn="ctr" eaLnBrk="0" hangingPunct="0">
              <a:spcBef>
                <a:spcPct val="50000"/>
              </a:spcBef>
            </a:pPr>
            <a:r>
              <a:rPr lang="en-US" dirty="0">
                <a:latin typeface="Century Gothic" panose="020B0502020202020204" pitchFamily="34" charset="0"/>
              </a:rPr>
              <a:t>How to calculate it:</a:t>
            </a:r>
            <a:endParaRPr lang="en-US" i="1" dirty="0">
              <a:latin typeface="Century Gothic" panose="020B0502020202020204" pitchFamily="34" charset="0"/>
            </a:endParaRPr>
          </a:p>
          <a:p>
            <a:pPr algn="ctr" eaLnBrk="0" hangingPunct="0">
              <a:spcBef>
                <a:spcPct val="50000"/>
              </a:spcBef>
            </a:pPr>
            <a:r>
              <a:rPr lang="en-US" i="1" dirty="0">
                <a:latin typeface="Century Gothic" panose="020B0502020202020204" pitchFamily="34" charset="0"/>
              </a:rPr>
              <a:t>Percentage of health facilities with a provider trained in FP services </a:t>
            </a:r>
          </a:p>
          <a:p>
            <a:pPr algn="ctr" eaLnBrk="0" hangingPunct="0">
              <a:spcBef>
                <a:spcPct val="50000"/>
              </a:spcBef>
            </a:pPr>
            <a:r>
              <a:rPr lang="en-US" dirty="0">
                <a:latin typeface="Century Gothic" panose="020B0502020202020204" pitchFamily="34" charset="0"/>
              </a:rPr>
              <a:t>	</a:t>
            </a:r>
          </a:p>
          <a:p>
            <a:pPr eaLnBrk="0" hangingPunct="0">
              <a:spcBef>
                <a:spcPct val="50000"/>
              </a:spcBef>
            </a:pPr>
            <a:r>
              <a:rPr lang="ja-JP" altLang="en-US" dirty="0">
                <a:latin typeface="Century Gothic" panose="020B0502020202020204" pitchFamily="34" charset="0"/>
              </a:rPr>
              <a:t>“</a:t>
            </a:r>
            <a:r>
              <a:rPr lang="en-US" altLang="ja-JP" dirty="0">
                <a:latin typeface="Century Gothic" panose="020B0502020202020204" pitchFamily="34" charset="0"/>
              </a:rPr>
              <a:t>Numerator</a:t>
            </a:r>
            <a:r>
              <a:rPr lang="ja-JP" altLang="en-US" dirty="0">
                <a:latin typeface="Century Gothic" panose="020B0502020202020204" pitchFamily="34" charset="0"/>
              </a:rPr>
              <a:t>”</a:t>
            </a:r>
            <a:r>
              <a:rPr lang="en-US" altLang="ja-JP" dirty="0">
                <a:latin typeface="Century Gothic" panose="020B0502020202020204" pitchFamily="34" charset="0"/>
              </a:rPr>
              <a:t>: Number of public facilities with a provider who attended a two-week FP training course in the past year</a:t>
            </a:r>
          </a:p>
          <a:p>
            <a:pPr eaLnBrk="0" hangingPunct="0">
              <a:spcBef>
                <a:spcPct val="50000"/>
              </a:spcBef>
            </a:pPr>
            <a:endParaRPr lang="en-US" altLang="ja-JP" dirty="0">
              <a:latin typeface="Century Gothic" panose="020B0502020202020204" pitchFamily="34" charset="0"/>
            </a:endParaRPr>
          </a:p>
          <a:p>
            <a:pPr eaLnBrk="0" hangingPunct="0">
              <a:spcBef>
                <a:spcPct val="50000"/>
              </a:spcBef>
            </a:pPr>
            <a:r>
              <a:rPr lang="ja-JP" altLang="en-US" dirty="0">
                <a:latin typeface="Century Gothic" panose="020B0502020202020204" pitchFamily="34" charset="0"/>
              </a:rPr>
              <a:t>“</a:t>
            </a:r>
            <a:r>
              <a:rPr lang="en-US" altLang="ja-JP" dirty="0">
                <a:latin typeface="Century Gothic" panose="020B0502020202020204" pitchFamily="34" charset="0"/>
              </a:rPr>
              <a:t>Denominator</a:t>
            </a:r>
            <a:r>
              <a:rPr lang="ja-JP" altLang="en-US" dirty="0">
                <a:latin typeface="Century Gothic" panose="020B0502020202020204" pitchFamily="34" charset="0"/>
              </a:rPr>
              <a:t>”</a:t>
            </a:r>
            <a:r>
              <a:rPr lang="en-US" altLang="ja-JP" dirty="0">
                <a:latin typeface="Century Gothic" panose="020B0502020202020204" pitchFamily="34" charset="0"/>
              </a:rPr>
              <a:t>: Number of public facilities offering FP services in the past year</a:t>
            </a:r>
            <a:endParaRPr lang="en-US" dirty="0">
              <a:latin typeface="Century Gothic" panose="020B0502020202020204" pitchFamily="34" charset="0"/>
            </a:endParaRPr>
          </a:p>
          <a:p>
            <a:endParaRPr lang="en-US" dirty="0"/>
          </a:p>
        </p:txBody>
      </p:sp>
    </p:spTree>
    <p:extLst>
      <p:ext uri="{BB962C8B-B14F-4D97-AF65-F5344CB8AC3E}">
        <p14:creationId xmlns:p14="http://schemas.microsoft.com/office/powerpoint/2010/main" val="204953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1FE2-5FDA-490F-8331-C85E225AC9E0}"/>
              </a:ext>
            </a:extLst>
          </p:cNvPr>
          <p:cNvSpPr>
            <a:spLocks noGrp="1"/>
          </p:cNvSpPr>
          <p:nvPr>
            <p:ph type="title"/>
          </p:nvPr>
        </p:nvSpPr>
        <p:spPr/>
        <p:txBody>
          <a:bodyPr/>
          <a:lstStyle/>
          <a:p>
            <a:r>
              <a:rPr lang="en-US" dirty="0">
                <a:latin typeface="Century Gothic" panose="020B0502020202020204" pitchFamily="34" charset="0"/>
              </a:rPr>
              <a:t>Always Specify the Details!</a:t>
            </a:r>
          </a:p>
        </p:txBody>
      </p:sp>
      <p:sp>
        <p:nvSpPr>
          <p:cNvPr id="3" name="Text Placeholder 2">
            <a:extLst>
              <a:ext uri="{FF2B5EF4-FFF2-40B4-BE49-F238E27FC236}">
                <a16:creationId xmlns:a16="http://schemas.microsoft.com/office/drawing/2014/main" id="{8190AB7D-F751-4687-859A-B894F5A56191}"/>
              </a:ext>
            </a:extLst>
          </p:cNvPr>
          <p:cNvSpPr>
            <a:spLocks noGrp="1"/>
          </p:cNvSpPr>
          <p:nvPr>
            <p:ph type="body" sz="quarter" idx="10"/>
          </p:nvPr>
        </p:nvSpPr>
        <p:spPr>
          <a:xfrm>
            <a:off x="795919" y="1509812"/>
            <a:ext cx="8305800" cy="2590800"/>
          </a:xfrm>
        </p:spPr>
        <p:txBody>
          <a:bodyPr/>
          <a:lstStyle/>
          <a:p>
            <a:pPr marL="342900" indent="-342900">
              <a:spcBef>
                <a:spcPct val="20000"/>
              </a:spcBef>
              <a:defRPr/>
            </a:pPr>
            <a:r>
              <a:rPr lang="en-US" sz="2400" b="1" dirty="0">
                <a:latin typeface="Century Gothic" panose="020B0502020202020204" pitchFamily="34" charset="0"/>
                <a:ea typeface="ＭＳ Ｐゴシック" charset="0"/>
              </a:rPr>
              <a:t>Threshold Indicator for the FP Program</a:t>
            </a:r>
          </a:p>
          <a:p>
            <a:pPr marL="342900" indent="-342900">
              <a:spcBef>
                <a:spcPct val="20000"/>
              </a:spcBef>
              <a:defRPr/>
            </a:pPr>
            <a:endParaRPr lang="en-US" sz="2400" i="1" dirty="0">
              <a:latin typeface="Century Gothic" panose="020B0502020202020204" pitchFamily="34" charset="0"/>
              <a:ea typeface="ＭＳ Ｐゴシック" charset="0"/>
            </a:endParaRPr>
          </a:p>
          <a:p>
            <a:pPr marL="342900" indent="-342900">
              <a:spcBef>
                <a:spcPct val="20000"/>
              </a:spcBef>
              <a:defRPr/>
            </a:pPr>
            <a:r>
              <a:rPr lang="en-US" sz="2400" i="1" dirty="0">
                <a:latin typeface="Century Gothic" panose="020B0502020202020204" pitchFamily="34" charset="0"/>
                <a:ea typeface="ＭＳ Ｐゴシック" charset="0"/>
              </a:rPr>
              <a:t>FP centers with minimum conditions to provide good-quality services</a:t>
            </a:r>
          </a:p>
          <a:p>
            <a:pPr marL="342900" indent="-342900">
              <a:spcBef>
                <a:spcPct val="20000"/>
              </a:spcBef>
              <a:defRPr/>
            </a:pPr>
            <a:endParaRPr lang="en-US" sz="2400" dirty="0">
              <a:latin typeface="Century Gothic" panose="020B0502020202020204" pitchFamily="34" charset="0"/>
              <a:ea typeface="ＭＳ Ｐゴシック" charset="0"/>
            </a:endParaRPr>
          </a:p>
          <a:p>
            <a:pPr marL="342900" indent="-342900">
              <a:spcBef>
                <a:spcPct val="20000"/>
              </a:spcBef>
              <a:buFontTx/>
              <a:buChar char="•"/>
              <a:defRPr/>
            </a:pPr>
            <a:r>
              <a:rPr lang="en-US" sz="2400" dirty="0">
                <a:latin typeface="Century Gothic" panose="020B0502020202020204" pitchFamily="34" charset="0"/>
                <a:ea typeface="ＭＳ Ｐゴシック" charset="0"/>
              </a:rPr>
              <a:t>Facility provides good-quality FP services if the following necessary structural elements are present</a:t>
            </a:r>
          </a:p>
          <a:p>
            <a:pPr marL="742950" lvl="1" indent="-285750">
              <a:spcBef>
                <a:spcPct val="20000"/>
              </a:spcBef>
              <a:buFontTx/>
              <a:buChar char="–"/>
              <a:defRPr/>
            </a:pPr>
            <a:r>
              <a:rPr lang="en-US" dirty="0">
                <a:latin typeface="Century Gothic" panose="020B0502020202020204" pitchFamily="34" charset="0"/>
                <a:ea typeface="ＭＳ Ｐゴシック" charset="0"/>
              </a:rPr>
              <a:t>Trained staff</a:t>
            </a:r>
          </a:p>
          <a:p>
            <a:pPr marL="742950" lvl="1" indent="-285750">
              <a:spcBef>
                <a:spcPct val="20000"/>
              </a:spcBef>
              <a:buFontTx/>
              <a:buChar char="–"/>
              <a:defRPr/>
            </a:pPr>
            <a:r>
              <a:rPr lang="en-US" dirty="0">
                <a:latin typeface="Century Gothic" panose="020B0502020202020204" pitchFamily="34" charset="0"/>
                <a:ea typeface="ＭＳ Ｐゴシック" charset="0"/>
              </a:rPr>
              <a:t>Adequate privacy for counseling</a:t>
            </a:r>
          </a:p>
          <a:p>
            <a:pPr marL="742950" lvl="1" indent="-285750">
              <a:spcBef>
                <a:spcPct val="20000"/>
              </a:spcBef>
              <a:buFontTx/>
              <a:buChar char="–"/>
              <a:defRPr/>
            </a:pPr>
            <a:r>
              <a:rPr lang="en-US" dirty="0">
                <a:latin typeface="Century Gothic" panose="020B0502020202020204" pitchFamily="34" charset="0"/>
                <a:ea typeface="ＭＳ Ｐゴシック" charset="0"/>
              </a:rPr>
              <a:t>Systems for maintaining confidentiality</a:t>
            </a:r>
          </a:p>
          <a:p>
            <a:pPr marL="742950" lvl="1" indent="-285750">
              <a:spcBef>
                <a:spcPct val="20000"/>
              </a:spcBef>
              <a:buFontTx/>
              <a:buChar char="–"/>
              <a:defRPr/>
            </a:pPr>
            <a:r>
              <a:rPr lang="en-US" dirty="0">
                <a:latin typeface="Century Gothic" panose="020B0502020202020204" pitchFamily="34" charset="0"/>
                <a:ea typeface="ＭＳ Ｐゴシック" charset="0"/>
              </a:rPr>
              <a:t>Directory of services for referral</a:t>
            </a:r>
          </a:p>
          <a:p>
            <a:pPr marL="742950" lvl="1" indent="-285750">
              <a:spcBef>
                <a:spcPct val="20000"/>
              </a:spcBef>
              <a:buFontTx/>
              <a:buChar char="–"/>
              <a:defRPr/>
            </a:pPr>
            <a:r>
              <a:rPr lang="en-US" dirty="0">
                <a:latin typeface="Century Gothic" panose="020B0502020202020204" pitchFamily="34" charset="0"/>
                <a:ea typeface="ＭＳ Ｐゴシック" charset="0"/>
              </a:rPr>
              <a:t>Adequate conditions for ensuring quality control of surgical contraception</a:t>
            </a:r>
          </a:p>
          <a:p>
            <a:endParaRPr lang="en-US" dirty="0"/>
          </a:p>
        </p:txBody>
      </p:sp>
    </p:spTree>
    <p:extLst>
      <p:ext uri="{BB962C8B-B14F-4D97-AF65-F5344CB8AC3E}">
        <p14:creationId xmlns:p14="http://schemas.microsoft.com/office/powerpoint/2010/main" val="2775524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7A83-4C91-4CF9-8C07-39E84409682B}"/>
              </a:ext>
            </a:extLst>
          </p:cNvPr>
          <p:cNvSpPr>
            <a:spLocks noGrp="1"/>
          </p:cNvSpPr>
          <p:nvPr>
            <p:ph type="title"/>
          </p:nvPr>
        </p:nvSpPr>
        <p:spPr/>
        <p:txBody>
          <a:bodyPr/>
          <a:lstStyle/>
          <a:p>
            <a:r>
              <a:rPr lang="en-US" dirty="0">
                <a:latin typeface="Century Gothic" panose="020B0502020202020204" pitchFamily="34" charset="0"/>
              </a:rPr>
              <a:t>Integrating Gender</a:t>
            </a:r>
          </a:p>
        </p:txBody>
      </p:sp>
      <p:sp>
        <p:nvSpPr>
          <p:cNvPr id="3" name="Text Placeholder 2">
            <a:extLst>
              <a:ext uri="{FF2B5EF4-FFF2-40B4-BE49-F238E27FC236}">
                <a16:creationId xmlns:a16="http://schemas.microsoft.com/office/drawing/2014/main" id="{270FCA2A-9980-42C1-A92C-1ECE52FD97D9}"/>
              </a:ext>
            </a:extLst>
          </p:cNvPr>
          <p:cNvSpPr>
            <a:spLocks noGrp="1"/>
          </p:cNvSpPr>
          <p:nvPr>
            <p:ph type="body" sz="quarter" idx="10"/>
          </p:nvPr>
        </p:nvSpPr>
        <p:spPr>
          <a:xfrm>
            <a:off x="381001" y="1509812"/>
            <a:ext cx="9220200" cy="5881588"/>
          </a:xfrm>
        </p:spPr>
        <p:txBody>
          <a:bodyPr/>
          <a:lstStyle/>
          <a:p>
            <a:pPr marL="457200" indent="-457200">
              <a:lnSpc>
                <a:spcPts val="2800"/>
              </a:lnSpc>
              <a:spcAft>
                <a:spcPts val="600"/>
              </a:spcAft>
              <a:buFont typeface="Arial" panose="020B0604020202020204" pitchFamily="34" charset="0"/>
              <a:buChar char="•"/>
              <a:tabLst>
                <a:tab pos="2286000" algn="l"/>
              </a:tabLst>
            </a:pPr>
            <a:r>
              <a:rPr lang="en-US" dirty="0">
                <a:latin typeface="Century Gothic" panose="020B0502020202020204" pitchFamily="34" charset="0"/>
              </a:rPr>
              <a:t>Include gender-sensitive indicators</a:t>
            </a:r>
          </a:p>
          <a:p>
            <a:pPr marL="1204912" lvl="2" indent="-457200">
              <a:lnSpc>
                <a:spcPts val="2800"/>
              </a:lnSpc>
              <a:spcAft>
                <a:spcPts val="600"/>
              </a:spcAft>
              <a:buFont typeface="Wingdings" panose="05000000000000000000" pitchFamily="2" charset="2"/>
              <a:buChar char="ü"/>
              <a:tabLst>
                <a:tab pos="2286000" algn="l"/>
              </a:tabLst>
            </a:pPr>
            <a:r>
              <a:rPr lang="en-US" sz="2800" dirty="0">
                <a:latin typeface="Century Gothic" panose="020B0502020202020204" pitchFamily="34" charset="0"/>
              </a:rPr>
              <a:t>Women’s and men’s participation in program activities</a:t>
            </a:r>
          </a:p>
          <a:p>
            <a:pPr marL="1204912" lvl="2" indent="-457200">
              <a:lnSpc>
                <a:spcPts val="2800"/>
              </a:lnSpc>
              <a:spcAft>
                <a:spcPts val="600"/>
              </a:spcAft>
              <a:buFont typeface="Wingdings" panose="05000000000000000000" pitchFamily="2" charset="2"/>
              <a:buChar char="ü"/>
              <a:tabLst>
                <a:tab pos="2286000" algn="l"/>
              </a:tabLst>
            </a:pPr>
            <a:r>
              <a:rPr lang="en-US" sz="2800" dirty="0">
                <a:latin typeface="Century Gothic" panose="020B0502020202020204" pitchFamily="34" charset="0"/>
              </a:rPr>
              <a:t>Women in leadership roles</a:t>
            </a:r>
          </a:p>
          <a:p>
            <a:pPr marL="1204912" lvl="2" indent="-457200">
              <a:lnSpc>
                <a:spcPts val="2800"/>
              </a:lnSpc>
              <a:spcAft>
                <a:spcPts val="600"/>
              </a:spcAft>
              <a:buFont typeface="Wingdings" panose="05000000000000000000" pitchFamily="2" charset="2"/>
              <a:buChar char="ü"/>
              <a:tabLst>
                <a:tab pos="2286000" algn="l"/>
              </a:tabLst>
            </a:pPr>
            <a:r>
              <a:rPr lang="en-US" sz="2800" dirty="0">
                <a:latin typeface="Century Gothic" panose="020B0502020202020204" pitchFamily="34" charset="0"/>
              </a:rPr>
              <a:t>Young women’s decision making, etc.</a:t>
            </a:r>
          </a:p>
          <a:p>
            <a:pPr marL="457200" indent="-457200">
              <a:lnSpc>
                <a:spcPts val="2800"/>
              </a:lnSpc>
              <a:spcBef>
                <a:spcPct val="45000"/>
              </a:spcBef>
              <a:spcAft>
                <a:spcPts val="600"/>
              </a:spcAft>
              <a:buFont typeface="Arial" panose="020B0604020202020204" pitchFamily="34" charset="0"/>
              <a:buChar char="•"/>
              <a:tabLst>
                <a:tab pos="2286000" algn="l"/>
              </a:tabLst>
            </a:pPr>
            <a:r>
              <a:rPr lang="en-US" dirty="0">
                <a:latin typeface="Century Gothic" panose="020B0502020202020204" pitchFamily="34" charset="0"/>
              </a:rPr>
              <a:t>Collect program-related information among men and women</a:t>
            </a:r>
          </a:p>
          <a:p>
            <a:pPr marL="1204912" lvl="2" indent="-457200">
              <a:lnSpc>
                <a:spcPts val="2800"/>
              </a:lnSpc>
              <a:spcAft>
                <a:spcPts val="600"/>
              </a:spcAft>
              <a:buFont typeface="Wingdings" panose="05000000000000000000" pitchFamily="2" charset="2"/>
              <a:buChar char="ü"/>
              <a:tabLst>
                <a:tab pos="2286000" algn="l"/>
              </a:tabLst>
            </a:pPr>
            <a:r>
              <a:rPr lang="en-US" sz="2800" dirty="0">
                <a:latin typeface="Century Gothic" panose="020B0502020202020204" pitchFamily="34" charset="0"/>
              </a:rPr>
              <a:t>Hold focus groups; conduct informational interviews with men and women</a:t>
            </a:r>
          </a:p>
          <a:p>
            <a:pPr marL="1204912" lvl="2" indent="-457200">
              <a:lnSpc>
                <a:spcPts val="2800"/>
              </a:lnSpc>
              <a:spcAft>
                <a:spcPts val="600"/>
              </a:spcAft>
              <a:buFont typeface="Wingdings" panose="05000000000000000000" pitchFamily="2" charset="2"/>
              <a:buChar char="ü"/>
              <a:tabLst>
                <a:tab pos="2286000" algn="l"/>
              </a:tabLst>
            </a:pPr>
            <a:r>
              <a:rPr lang="en-US" sz="2800" dirty="0">
                <a:latin typeface="Century Gothic" panose="020B0502020202020204" pitchFamily="34" charset="0"/>
              </a:rPr>
              <a:t>Collect household information from men and women</a:t>
            </a:r>
          </a:p>
          <a:p>
            <a:pPr marL="457200" indent="-457200">
              <a:lnSpc>
                <a:spcPts val="2800"/>
              </a:lnSpc>
              <a:spcBef>
                <a:spcPct val="45000"/>
              </a:spcBef>
              <a:spcAft>
                <a:spcPts val="600"/>
              </a:spcAft>
              <a:buFont typeface="Arial" panose="020B0604020202020204" pitchFamily="34" charset="0"/>
              <a:buChar char="•"/>
              <a:tabLst>
                <a:tab pos="2286000" algn="l"/>
              </a:tabLst>
            </a:pPr>
            <a:r>
              <a:rPr lang="en-US" dirty="0">
                <a:latin typeface="Century Gothic" panose="020B0502020202020204" pitchFamily="34" charset="0"/>
              </a:rPr>
              <a:t>Disaggregate data by sex: report information separately for men and women (participation, leadership, etc.) when possible</a:t>
            </a:r>
          </a:p>
          <a:p>
            <a:endParaRPr lang="en-US" dirty="0"/>
          </a:p>
        </p:txBody>
      </p:sp>
    </p:spTree>
    <p:extLst>
      <p:ext uri="{BB962C8B-B14F-4D97-AF65-F5344CB8AC3E}">
        <p14:creationId xmlns:p14="http://schemas.microsoft.com/office/powerpoint/2010/main" val="1488184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136EB-CA2D-4FB3-9F33-54FA088469C2}"/>
              </a:ext>
            </a:extLst>
          </p:cNvPr>
          <p:cNvSpPr>
            <a:spLocks noGrp="1"/>
          </p:cNvSpPr>
          <p:nvPr>
            <p:ph type="title"/>
          </p:nvPr>
        </p:nvSpPr>
        <p:spPr>
          <a:xfrm>
            <a:off x="304800" y="471388"/>
            <a:ext cx="9829799" cy="1281212"/>
          </a:xfrm>
        </p:spPr>
        <p:txBody>
          <a:bodyPr/>
          <a:lstStyle/>
          <a:p>
            <a:r>
              <a:rPr lang="en-US" sz="4400" dirty="0">
                <a:latin typeface="Century Gothic" panose="020B0502020202020204" pitchFamily="34" charset="0"/>
              </a:rPr>
              <a:t>Information Sources for Indicators</a:t>
            </a:r>
          </a:p>
        </p:txBody>
      </p:sp>
      <p:sp>
        <p:nvSpPr>
          <p:cNvPr id="3" name="Text Placeholder 2">
            <a:extLst>
              <a:ext uri="{FF2B5EF4-FFF2-40B4-BE49-F238E27FC236}">
                <a16:creationId xmlns:a16="http://schemas.microsoft.com/office/drawing/2014/main" id="{096E67A8-41CD-48E9-B2C5-118400D89804}"/>
              </a:ext>
            </a:extLst>
          </p:cNvPr>
          <p:cNvSpPr>
            <a:spLocks noGrp="1"/>
          </p:cNvSpPr>
          <p:nvPr>
            <p:ph type="body" sz="quarter" idx="10"/>
          </p:nvPr>
        </p:nvSpPr>
        <p:spPr>
          <a:xfrm>
            <a:off x="381000" y="2286000"/>
            <a:ext cx="9067800" cy="4385962"/>
          </a:xfrm>
        </p:spPr>
        <p:txBody>
          <a:bodyPr/>
          <a:lstStyle/>
          <a:p>
            <a:r>
              <a:rPr lang="en-US" sz="3600" dirty="0">
                <a:latin typeface="Century Gothic" panose="020B0502020202020204" pitchFamily="34" charset="0"/>
              </a:rPr>
              <a:t>Routine data (collected continuously)</a:t>
            </a:r>
          </a:p>
          <a:p>
            <a:pPr marL="457200" indent="-457200">
              <a:buFont typeface="Wingdings" panose="05000000000000000000" pitchFamily="2" charset="2"/>
              <a:buChar char="Ø"/>
            </a:pPr>
            <a:endParaRPr lang="en-US" sz="3200" dirty="0">
              <a:latin typeface="Century Gothic" panose="020B0502020202020204" pitchFamily="34" charset="0"/>
            </a:endParaRPr>
          </a:p>
          <a:p>
            <a:pPr marL="457200" indent="-457200">
              <a:buFont typeface="Wingdings" panose="05000000000000000000" pitchFamily="2" charset="2"/>
              <a:buChar char="Ø"/>
            </a:pPr>
            <a:r>
              <a:rPr lang="en-US" sz="3200" dirty="0">
                <a:latin typeface="Century Gothic" panose="020B0502020202020204" pitchFamily="34" charset="0"/>
              </a:rPr>
              <a:t>Program data: program records, patient care records, service statistics</a:t>
            </a:r>
          </a:p>
          <a:p>
            <a:pPr marL="457200" indent="-457200">
              <a:buFont typeface="Wingdings" panose="05000000000000000000" pitchFamily="2" charset="2"/>
              <a:buChar char="Ø"/>
            </a:pPr>
            <a:endParaRPr lang="en-US" sz="3200" dirty="0">
              <a:latin typeface="Century Gothic" panose="020B0502020202020204" pitchFamily="34" charset="0"/>
            </a:endParaRPr>
          </a:p>
          <a:p>
            <a:pPr marL="457200" indent="-457200">
              <a:buFont typeface="Wingdings" panose="05000000000000000000" pitchFamily="2" charset="2"/>
              <a:buChar char="Ø"/>
            </a:pPr>
            <a:r>
              <a:rPr lang="en-US" sz="3200" dirty="0">
                <a:latin typeface="Century Gothic" panose="020B0502020202020204" pitchFamily="34" charset="0"/>
              </a:rPr>
              <a:t>Surveillance: epidemiological, behavioral</a:t>
            </a:r>
          </a:p>
          <a:p>
            <a:pPr marL="457200" indent="-457200">
              <a:buFont typeface="Wingdings" panose="05000000000000000000" pitchFamily="2" charset="2"/>
              <a:buChar char="Ø"/>
            </a:pPr>
            <a:endParaRPr lang="en-US" sz="3200" dirty="0">
              <a:latin typeface="Century Gothic" panose="020B0502020202020204" pitchFamily="34" charset="0"/>
            </a:endParaRPr>
          </a:p>
          <a:p>
            <a:pPr marL="457200" indent="-457200">
              <a:buFont typeface="Wingdings" panose="05000000000000000000" pitchFamily="2" charset="2"/>
              <a:buChar char="Ø"/>
            </a:pPr>
            <a:r>
              <a:rPr lang="en-US" sz="3200" dirty="0">
                <a:latin typeface="Century Gothic" panose="020B0502020202020204" pitchFamily="34" charset="0"/>
              </a:rPr>
              <a:t>Vital registration records: births, deaths</a:t>
            </a:r>
          </a:p>
        </p:txBody>
      </p:sp>
      <p:sp>
        <p:nvSpPr>
          <p:cNvPr id="4" name="Text Placeholder 3">
            <a:extLst>
              <a:ext uri="{FF2B5EF4-FFF2-40B4-BE49-F238E27FC236}">
                <a16:creationId xmlns:a16="http://schemas.microsoft.com/office/drawing/2014/main" id="{27BB5ED9-120F-4C19-8BEF-E1AF5BAB843E}"/>
              </a:ext>
            </a:extLst>
          </p:cNvPr>
          <p:cNvSpPr>
            <a:spLocks noGrp="1"/>
          </p:cNvSpPr>
          <p:nvPr>
            <p:ph type="body" sz="quarter" idx="11"/>
          </p:nvPr>
        </p:nvSpPr>
        <p:spPr>
          <a:xfrm>
            <a:off x="304800" y="1066800"/>
            <a:ext cx="6629400" cy="1066800"/>
          </a:xfrm>
        </p:spPr>
        <p:txBody>
          <a:bodyPr/>
          <a:lstStyle/>
          <a:p>
            <a:r>
              <a:rPr lang="en-US" dirty="0">
                <a:latin typeface="Century Gothic" panose="020B0502020202020204" pitchFamily="34" charset="0"/>
              </a:rPr>
              <a:t>Routine Data</a:t>
            </a:r>
          </a:p>
        </p:txBody>
      </p:sp>
    </p:spTree>
    <p:extLst>
      <p:ext uri="{BB962C8B-B14F-4D97-AF65-F5344CB8AC3E}">
        <p14:creationId xmlns:p14="http://schemas.microsoft.com/office/powerpoint/2010/main" val="3365623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9A32-4D43-456E-8C40-52510D4247CA}"/>
              </a:ext>
            </a:extLst>
          </p:cNvPr>
          <p:cNvSpPr>
            <a:spLocks noGrp="1"/>
          </p:cNvSpPr>
          <p:nvPr>
            <p:ph type="title"/>
          </p:nvPr>
        </p:nvSpPr>
        <p:spPr>
          <a:xfrm>
            <a:off x="459369" y="457200"/>
            <a:ext cx="9294231" cy="1143000"/>
          </a:xfrm>
        </p:spPr>
        <p:txBody>
          <a:bodyPr/>
          <a:lstStyle/>
          <a:p>
            <a:r>
              <a:rPr lang="en-US" sz="4400" dirty="0">
                <a:latin typeface="Century Gothic" panose="020B0502020202020204" pitchFamily="34" charset="0"/>
              </a:rPr>
              <a:t>Information Sources for Indicators</a:t>
            </a:r>
          </a:p>
        </p:txBody>
      </p:sp>
      <p:sp>
        <p:nvSpPr>
          <p:cNvPr id="3" name="Text Placeholder 2">
            <a:extLst>
              <a:ext uri="{FF2B5EF4-FFF2-40B4-BE49-F238E27FC236}">
                <a16:creationId xmlns:a16="http://schemas.microsoft.com/office/drawing/2014/main" id="{EF4D002F-B955-4915-AAA1-73C39727DEDB}"/>
              </a:ext>
            </a:extLst>
          </p:cNvPr>
          <p:cNvSpPr>
            <a:spLocks noGrp="1"/>
          </p:cNvSpPr>
          <p:nvPr>
            <p:ph type="body" sz="quarter" idx="10"/>
          </p:nvPr>
        </p:nvSpPr>
        <p:spPr>
          <a:xfrm>
            <a:off x="533400" y="1981200"/>
            <a:ext cx="8923970" cy="5410200"/>
          </a:xfrm>
        </p:spPr>
        <p:txBody>
          <a:bodyPr/>
          <a:lstStyle/>
          <a:p>
            <a:pPr marL="457200" indent="-457200">
              <a:lnSpc>
                <a:spcPct val="80000"/>
              </a:lnSpc>
              <a:spcAft>
                <a:spcPts val="600"/>
              </a:spcAft>
              <a:buFont typeface="Arial" panose="020B0604020202020204" pitchFamily="34" charset="0"/>
              <a:buChar char="•"/>
            </a:pPr>
            <a:r>
              <a:rPr lang="en-US" sz="2400" dirty="0">
                <a:latin typeface="Century Gothic" panose="020B0502020202020204" pitchFamily="34" charset="0"/>
              </a:rPr>
              <a:t>Population surveys</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Demographic and health survey</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Reproductive health CDC survey</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Multiple indicator cluster surveys (MICS)</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Utilization of essential services delivery survey (UESD)</a:t>
            </a:r>
          </a:p>
          <a:p>
            <a:pPr lvl="1">
              <a:lnSpc>
                <a:spcPct val="80000"/>
              </a:lnSpc>
              <a:spcAft>
                <a:spcPts val="600"/>
              </a:spcAft>
            </a:pPr>
            <a:endParaRPr lang="en-US" dirty="0">
              <a:latin typeface="Century Gothic" panose="020B0502020202020204" pitchFamily="34" charset="0"/>
            </a:endParaRPr>
          </a:p>
          <a:p>
            <a:pPr marL="457200" indent="-457200">
              <a:lnSpc>
                <a:spcPct val="80000"/>
              </a:lnSpc>
              <a:spcAft>
                <a:spcPts val="600"/>
              </a:spcAft>
              <a:buFont typeface="Arial" panose="020B0604020202020204" pitchFamily="34" charset="0"/>
              <a:buChar char="•"/>
            </a:pPr>
            <a:r>
              <a:rPr lang="en-US" sz="2400" dirty="0">
                <a:latin typeface="Century Gothic" panose="020B0502020202020204" pitchFamily="34" charset="0"/>
              </a:rPr>
              <a:t>Facility surveys</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Service provision assessment</a:t>
            </a:r>
          </a:p>
          <a:p>
            <a:pPr marL="914400" lvl="1" indent="-457200">
              <a:lnSpc>
                <a:spcPct val="80000"/>
              </a:lnSpc>
              <a:spcAft>
                <a:spcPts val="600"/>
              </a:spcAft>
              <a:buFont typeface="Wingdings" panose="05000000000000000000" pitchFamily="2" charset="2"/>
              <a:buChar char="Ø"/>
            </a:pPr>
            <a:r>
              <a:rPr lang="en-US" dirty="0">
                <a:latin typeface="Century Gothic" panose="020B0502020202020204" pitchFamily="34" charset="0"/>
              </a:rPr>
              <a:t>World Bank facility survey</a:t>
            </a:r>
          </a:p>
          <a:p>
            <a:pPr lvl="1">
              <a:lnSpc>
                <a:spcPct val="80000"/>
              </a:lnSpc>
              <a:spcAft>
                <a:spcPts val="600"/>
              </a:spcAft>
            </a:pPr>
            <a:endParaRPr lang="en-US" dirty="0">
              <a:latin typeface="Century Gothic" panose="020B0502020202020204" pitchFamily="34" charset="0"/>
            </a:endParaRPr>
          </a:p>
          <a:p>
            <a:pPr marL="457200" indent="-457200">
              <a:lnSpc>
                <a:spcPct val="80000"/>
              </a:lnSpc>
              <a:spcAft>
                <a:spcPts val="600"/>
              </a:spcAft>
              <a:buFont typeface="Arial" panose="020B0604020202020204" pitchFamily="34" charset="0"/>
              <a:buChar char="•"/>
            </a:pPr>
            <a:r>
              <a:rPr lang="en-US" sz="2400" dirty="0">
                <a:latin typeface="Century Gothic" panose="020B0502020202020204" pitchFamily="34" charset="0"/>
              </a:rPr>
              <a:t>Targeted population surveys/behavioral surveillance surveys</a:t>
            </a:r>
          </a:p>
          <a:p>
            <a:pPr marL="457200" indent="-457200">
              <a:lnSpc>
                <a:spcPct val="80000"/>
              </a:lnSpc>
              <a:spcAft>
                <a:spcPts val="600"/>
              </a:spcAft>
              <a:buFont typeface="Arial" panose="020B0604020202020204" pitchFamily="34" charset="0"/>
              <a:buChar char="•"/>
            </a:pPr>
            <a:endParaRPr lang="en-US" sz="2400" dirty="0">
              <a:latin typeface="Century Gothic" panose="020B0502020202020204" pitchFamily="34" charset="0"/>
            </a:endParaRPr>
          </a:p>
          <a:p>
            <a:pPr marL="457200" indent="-457200">
              <a:lnSpc>
                <a:spcPct val="80000"/>
              </a:lnSpc>
              <a:spcAft>
                <a:spcPts val="600"/>
              </a:spcAft>
              <a:buFont typeface="Arial" panose="020B0604020202020204" pitchFamily="34" charset="0"/>
              <a:buChar char="•"/>
            </a:pPr>
            <a:r>
              <a:rPr lang="en-US" sz="2400" dirty="0">
                <a:latin typeface="Century Gothic" panose="020B0502020202020204" pitchFamily="34" charset="0"/>
              </a:rPr>
              <a:t>National censuses </a:t>
            </a:r>
          </a:p>
          <a:p>
            <a:pPr marL="457200" indent="-457200">
              <a:lnSpc>
                <a:spcPct val="80000"/>
              </a:lnSpc>
              <a:buFont typeface="Arial" panose="020B0604020202020204" pitchFamily="34" charset="0"/>
              <a:buChar char="•"/>
            </a:pPr>
            <a:endParaRPr lang="en-US" sz="2400" dirty="0">
              <a:latin typeface="Century Gothic" panose="020B0502020202020204" pitchFamily="34" charset="0"/>
            </a:endParaRPr>
          </a:p>
          <a:p>
            <a:pPr marL="457200" indent="-457200">
              <a:lnSpc>
                <a:spcPct val="80000"/>
              </a:lnSpc>
              <a:buFont typeface="Arial" panose="020B0604020202020204" pitchFamily="34" charset="0"/>
              <a:buChar char="•"/>
            </a:pPr>
            <a:r>
              <a:rPr lang="en-US" sz="2400" dirty="0">
                <a:latin typeface="Century Gothic" panose="020B0502020202020204" pitchFamily="34" charset="0"/>
              </a:rPr>
              <a:t>Special studies</a:t>
            </a:r>
          </a:p>
        </p:txBody>
      </p:sp>
      <p:sp>
        <p:nvSpPr>
          <p:cNvPr id="4" name="Text Placeholder 3">
            <a:extLst>
              <a:ext uri="{FF2B5EF4-FFF2-40B4-BE49-F238E27FC236}">
                <a16:creationId xmlns:a16="http://schemas.microsoft.com/office/drawing/2014/main" id="{EDD831F6-BD9E-49BD-9802-8641886DCB50}"/>
              </a:ext>
            </a:extLst>
          </p:cNvPr>
          <p:cNvSpPr>
            <a:spLocks noGrp="1"/>
          </p:cNvSpPr>
          <p:nvPr>
            <p:ph type="body" sz="quarter" idx="11"/>
          </p:nvPr>
        </p:nvSpPr>
        <p:spPr>
          <a:xfrm>
            <a:off x="457200" y="1100437"/>
            <a:ext cx="6629400" cy="880763"/>
          </a:xfrm>
        </p:spPr>
        <p:txBody>
          <a:bodyPr/>
          <a:lstStyle/>
          <a:p>
            <a:r>
              <a:rPr lang="en-US" dirty="0">
                <a:latin typeface="Century Gothic" panose="020B0502020202020204" pitchFamily="34" charset="0"/>
              </a:rPr>
              <a:t>Nonroutine Data</a:t>
            </a:r>
          </a:p>
        </p:txBody>
      </p:sp>
    </p:spTree>
    <p:extLst>
      <p:ext uri="{BB962C8B-B14F-4D97-AF65-F5344CB8AC3E}">
        <p14:creationId xmlns:p14="http://schemas.microsoft.com/office/powerpoint/2010/main" val="2223692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5"/>
          <p:cNvSpPr txBox="1"/>
          <p:nvPr/>
        </p:nvSpPr>
        <p:spPr>
          <a:xfrm>
            <a:off x="615749" y="2057400"/>
            <a:ext cx="8422006" cy="4431983"/>
          </a:xfrm>
          <a:prstGeom prst="rect">
            <a:avLst/>
          </a:prstGeom>
        </p:spPr>
        <p:txBody>
          <a:bodyPr vert="horz" wrap="square" lIns="0" tIns="0" rIns="0" bIns="0" rtlCol="0">
            <a:spAutoFit/>
          </a:bodyPr>
          <a:lstStyle/>
          <a:p>
            <a:pPr marL="584200" indent="-571500">
              <a:lnSpc>
                <a:spcPct val="100000"/>
              </a:lnSpc>
              <a:buFont typeface="Arial" panose="020B0604020202020204" pitchFamily="34" charset="0"/>
              <a:buChar char="•"/>
            </a:pPr>
            <a:r>
              <a:rPr lang="en-US" sz="3600" spc="-140" dirty="0">
                <a:solidFill>
                  <a:srgbClr val="231F20"/>
                </a:solidFill>
                <a:latin typeface="Century Gothic" panose="020B0502020202020204" pitchFamily="34" charset="0"/>
                <a:cs typeface="Futura LT Pro Book"/>
              </a:rPr>
              <a:t>Identify criteria for selection of sound indicators</a:t>
            </a:r>
          </a:p>
          <a:p>
            <a:pPr marL="12700">
              <a:lnSpc>
                <a:spcPct val="100000"/>
              </a:lnSpc>
            </a:pPr>
            <a:endParaRPr lang="en-US" sz="3600" spc="-140" dirty="0">
              <a:solidFill>
                <a:srgbClr val="231F20"/>
              </a:solidFill>
              <a:latin typeface="Century Gothic" panose="020B0502020202020204" pitchFamily="34" charset="0"/>
              <a:cs typeface="Futura LT Pro Book"/>
            </a:endParaRPr>
          </a:p>
          <a:p>
            <a:pPr marL="469900" indent="-457200">
              <a:lnSpc>
                <a:spcPct val="100000"/>
              </a:lnSpc>
              <a:buFont typeface="Arial" panose="020B0604020202020204" pitchFamily="34" charset="0"/>
              <a:buChar char="•"/>
            </a:pPr>
            <a:r>
              <a:rPr lang="en-US" sz="3600" spc="-140" dirty="0">
                <a:solidFill>
                  <a:srgbClr val="231F20"/>
                </a:solidFill>
                <a:latin typeface="Century Gothic" panose="020B0502020202020204" pitchFamily="34" charset="0"/>
                <a:cs typeface="Futura LT Pro Book"/>
              </a:rPr>
              <a:t>Understand how indicators are linked to frameworks</a:t>
            </a:r>
          </a:p>
          <a:p>
            <a:pPr marL="12700">
              <a:lnSpc>
                <a:spcPct val="100000"/>
              </a:lnSpc>
            </a:pPr>
            <a:endParaRPr lang="en-US" sz="3600" spc="-140" dirty="0">
              <a:solidFill>
                <a:srgbClr val="231F20"/>
              </a:solidFill>
              <a:latin typeface="Century Gothic" panose="020B0502020202020204" pitchFamily="34" charset="0"/>
              <a:cs typeface="Futura LT Pro Book"/>
            </a:endParaRPr>
          </a:p>
          <a:p>
            <a:pPr marL="469900" indent="-457200">
              <a:lnSpc>
                <a:spcPct val="100000"/>
              </a:lnSpc>
              <a:buFont typeface="Arial" panose="020B0604020202020204" pitchFamily="34" charset="0"/>
              <a:buChar char="•"/>
            </a:pPr>
            <a:r>
              <a:rPr lang="en-US" sz="3600" spc="-140" dirty="0">
                <a:solidFill>
                  <a:srgbClr val="231F20"/>
                </a:solidFill>
                <a:latin typeface="Century Gothic" panose="020B0502020202020204" pitchFamily="34" charset="0"/>
                <a:cs typeface="Futura LT Pro Book"/>
              </a:rPr>
              <a:t>Identify the role of indicators at different levels</a:t>
            </a:r>
          </a:p>
        </p:txBody>
      </p:sp>
      <p:sp>
        <p:nvSpPr>
          <p:cNvPr id="5"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12" name="object 3"/>
          <p:cNvSpPr txBox="1"/>
          <p:nvPr/>
        </p:nvSpPr>
        <p:spPr>
          <a:xfrm>
            <a:off x="615749" y="457200"/>
            <a:ext cx="9107806" cy="1346522"/>
          </a:xfrm>
          <a:prstGeom prst="rect">
            <a:avLst/>
          </a:prstGeom>
        </p:spPr>
        <p:txBody>
          <a:bodyPr vert="horz" wrap="square" lIns="0" tIns="0" rIns="0" bIns="0" rtlCol="0">
            <a:spAutoFit/>
          </a:bodyPr>
          <a:lstStyle/>
          <a:p>
            <a:pPr marL="12700">
              <a:lnSpc>
                <a:spcPts val="5480"/>
              </a:lnSpc>
            </a:pPr>
            <a:r>
              <a:rPr lang="en-US" sz="4800" b="1" spc="-100" dirty="0">
                <a:solidFill>
                  <a:srgbClr val="A29CC0"/>
                </a:solidFill>
                <a:latin typeface="Century Gothic" panose="020B0502020202020204" pitchFamily="34" charset="0"/>
                <a:cs typeface="Gill Sans MT"/>
              </a:rPr>
              <a:t>Learning Objectives</a:t>
            </a:r>
            <a:endParaRPr sz="4800" b="1" spc="-100" dirty="0">
              <a:solidFill>
                <a:srgbClr val="A29CC0"/>
              </a:solidFill>
              <a:latin typeface="Century Gothic" panose="020B0502020202020204" pitchFamily="34" charset="0"/>
              <a:cs typeface="Gill Sans MT"/>
            </a:endParaRPr>
          </a:p>
          <a:p>
            <a:pPr marL="12700">
              <a:lnSpc>
                <a:spcPts val="5000"/>
              </a:lnSpc>
            </a:pPr>
            <a:endParaRPr sz="4400" dirty="0">
              <a:solidFill>
                <a:srgbClr val="1E1860"/>
              </a:solidFill>
              <a:latin typeface="Century Gothic" panose="020B0502020202020204" pitchFamily="34" charset="0"/>
              <a:cs typeface="Gill Sans MT"/>
            </a:endParaRPr>
          </a:p>
        </p:txBody>
      </p:sp>
      <p:pic>
        <p:nvPicPr>
          <p:cNvPr id="6" name="Picture 5" descr="A picture containing clipart&#10;&#10;Description generated with high confidence">
            <a:extLst>
              <a:ext uri="{FF2B5EF4-FFF2-40B4-BE49-F238E27FC236}">
                <a16:creationId xmlns:a16="http://schemas.microsoft.com/office/drawing/2014/main" id="{22B34304-264A-4B71-851A-4EF083C7C4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1078" y="149386"/>
            <a:ext cx="2324100" cy="1962150"/>
          </a:xfrm>
          <a:prstGeom prst="rect">
            <a:avLst/>
          </a:prstGeom>
        </p:spPr>
      </p:pic>
    </p:spTree>
    <p:extLst>
      <p:ext uri="{BB962C8B-B14F-4D97-AF65-F5344CB8AC3E}">
        <p14:creationId xmlns:p14="http://schemas.microsoft.com/office/powerpoint/2010/main" val="2367183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190824"/>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838200" y="-457200"/>
            <a:ext cx="9144001" cy="5001369"/>
          </a:xfrm>
          <a:prstGeom prst="rect">
            <a:avLst/>
          </a:prstGeom>
        </p:spPr>
        <p:txBody>
          <a:bodyPr vert="horz" wrap="square" lIns="0" tIns="0" rIns="0" bIns="0" rtlCol="0">
            <a:spAutoFit/>
          </a:bodyPr>
          <a:lstStyle/>
          <a:p>
            <a:pPr marL="12700">
              <a:lnSpc>
                <a:spcPts val="6495"/>
              </a:lnSpc>
            </a:pPr>
            <a:endParaRPr lang="en-US" sz="5700" b="1" spc="-100" dirty="0">
              <a:solidFill>
                <a:srgbClr val="A29CC0"/>
              </a:solidFill>
              <a:latin typeface="Century Gothic" panose="020B0502020202020204" pitchFamily="34" charset="0"/>
              <a:cs typeface="Gill Sans MT"/>
            </a:endParaRPr>
          </a:p>
          <a:p>
            <a:pPr marL="12700">
              <a:lnSpc>
                <a:spcPts val="6495"/>
              </a:lnSpc>
            </a:pPr>
            <a:endParaRPr lang="en-US" sz="5700" b="1" spc="-265" dirty="0">
              <a:solidFill>
                <a:srgbClr val="1E1860"/>
              </a:solidFill>
              <a:latin typeface="Century Gothic" panose="020B0502020202020204"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r>
              <a:rPr lang="en-US" sz="5700" b="1" dirty="0">
                <a:solidFill>
                  <a:schemeClr val="bg1"/>
                </a:solidFill>
                <a:latin typeface="Century Gothic" panose="020B0502020202020204" pitchFamily="34" charset="0"/>
                <a:cs typeface="Gill Sans MT"/>
              </a:rPr>
              <a:t>Coverage Indicators</a:t>
            </a: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80768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BA2D-121E-4916-9249-60D4859A0A5F}"/>
              </a:ext>
            </a:extLst>
          </p:cNvPr>
          <p:cNvSpPr>
            <a:spLocks noGrp="1"/>
          </p:cNvSpPr>
          <p:nvPr>
            <p:ph type="title"/>
          </p:nvPr>
        </p:nvSpPr>
        <p:spPr/>
        <p:txBody>
          <a:bodyPr/>
          <a:lstStyle/>
          <a:p>
            <a:r>
              <a:rPr lang="en-US" dirty="0">
                <a:latin typeface="Century Gothic" panose="020B0502020202020204" pitchFamily="34" charset="0"/>
              </a:rPr>
              <a:t>Coverage Indicators</a:t>
            </a:r>
          </a:p>
        </p:txBody>
      </p:sp>
      <p:sp>
        <p:nvSpPr>
          <p:cNvPr id="3" name="Text Placeholder 2">
            <a:extLst>
              <a:ext uri="{FF2B5EF4-FFF2-40B4-BE49-F238E27FC236}">
                <a16:creationId xmlns:a16="http://schemas.microsoft.com/office/drawing/2014/main" id="{34457DA4-899B-4795-B8BA-16062628DAA6}"/>
              </a:ext>
            </a:extLst>
          </p:cNvPr>
          <p:cNvSpPr>
            <a:spLocks noGrp="1"/>
          </p:cNvSpPr>
          <p:nvPr>
            <p:ph type="body" sz="quarter" idx="10"/>
          </p:nvPr>
        </p:nvSpPr>
        <p:spPr>
          <a:xfrm>
            <a:off x="630819" y="2057400"/>
            <a:ext cx="8456031" cy="4205188"/>
          </a:xfrm>
        </p:spPr>
        <p:txBody>
          <a:bodyPr/>
          <a:lstStyle/>
          <a:p>
            <a:pPr lvl="1">
              <a:defRPr/>
            </a:pPr>
            <a:r>
              <a:rPr lang="en-US" sz="3200" dirty="0">
                <a:latin typeface="Century Gothic" panose="020B0502020202020204" pitchFamily="34" charset="0"/>
              </a:rPr>
              <a:t>The extent to which a program or intervention is reaching its intended target population</a:t>
            </a:r>
          </a:p>
          <a:p>
            <a:pPr lvl="1">
              <a:defRPr/>
            </a:pPr>
            <a:endParaRPr lang="en-US" sz="3200" dirty="0">
              <a:latin typeface="Century Gothic" panose="020B0502020202020204" pitchFamily="34" charset="0"/>
            </a:endParaRPr>
          </a:p>
          <a:p>
            <a:pPr marL="914400" lvl="1" indent="-457200">
              <a:buFont typeface="Wingdings" panose="05000000000000000000" pitchFamily="2" charset="2"/>
              <a:buChar char="Ø"/>
              <a:defRPr/>
            </a:pPr>
            <a:r>
              <a:rPr lang="en-US" sz="2800" dirty="0">
                <a:latin typeface="Century Gothic" panose="020B0502020202020204" pitchFamily="34" charset="0"/>
              </a:rPr>
              <a:t>Usually expressed as a percentage or proportion</a:t>
            </a:r>
          </a:p>
          <a:p>
            <a:endParaRPr lang="en-US" dirty="0"/>
          </a:p>
        </p:txBody>
      </p:sp>
    </p:spTree>
    <p:extLst>
      <p:ext uri="{BB962C8B-B14F-4D97-AF65-F5344CB8AC3E}">
        <p14:creationId xmlns:p14="http://schemas.microsoft.com/office/powerpoint/2010/main" val="122405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6A18-5014-486F-A629-3F466CBD98F9}"/>
              </a:ext>
            </a:extLst>
          </p:cNvPr>
          <p:cNvSpPr>
            <a:spLocks noGrp="1"/>
          </p:cNvSpPr>
          <p:nvPr>
            <p:ph type="title"/>
          </p:nvPr>
        </p:nvSpPr>
        <p:spPr>
          <a:xfrm>
            <a:off x="304800" y="381000"/>
            <a:ext cx="8674100" cy="1143000"/>
          </a:xfrm>
        </p:spPr>
        <p:txBody>
          <a:bodyPr/>
          <a:lstStyle/>
          <a:p>
            <a:r>
              <a:rPr lang="en-US" dirty="0">
                <a:latin typeface="Century Gothic" panose="020B0502020202020204" pitchFamily="34" charset="0"/>
              </a:rPr>
              <a:t>Coverage Indicators</a:t>
            </a:r>
          </a:p>
        </p:txBody>
      </p:sp>
      <p:sp>
        <p:nvSpPr>
          <p:cNvPr id="3" name="Text Placeholder 2">
            <a:extLst>
              <a:ext uri="{FF2B5EF4-FFF2-40B4-BE49-F238E27FC236}">
                <a16:creationId xmlns:a16="http://schemas.microsoft.com/office/drawing/2014/main" id="{FA5B59DA-7444-4441-BF51-43213D1E6ADC}"/>
              </a:ext>
            </a:extLst>
          </p:cNvPr>
          <p:cNvSpPr>
            <a:spLocks noGrp="1"/>
          </p:cNvSpPr>
          <p:nvPr>
            <p:ph type="body" sz="quarter" idx="10"/>
          </p:nvPr>
        </p:nvSpPr>
        <p:spPr>
          <a:xfrm>
            <a:off x="381000" y="1600200"/>
            <a:ext cx="9372600" cy="5638800"/>
          </a:xfrm>
        </p:spPr>
        <p:txBody>
          <a:bodyPr/>
          <a:lstStyle/>
          <a:p>
            <a:r>
              <a:rPr lang="en-US" dirty="0">
                <a:latin typeface="Century Gothic" panose="020B0502020202020204" pitchFamily="34" charset="0"/>
              </a:rPr>
              <a:t>Two approaches to measure population coverage of a specific program</a:t>
            </a:r>
          </a:p>
          <a:p>
            <a:endParaRPr lang="en-US" dirty="0">
              <a:latin typeface="Century Gothic" panose="020B0502020202020204" pitchFamily="34" charset="0"/>
            </a:endParaRPr>
          </a:p>
          <a:p>
            <a:pPr marL="914400" lvl="1" indent="-457200">
              <a:spcAft>
                <a:spcPts val="600"/>
              </a:spcAft>
              <a:buFont typeface="Wingdings" panose="05000000000000000000" pitchFamily="2" charset="2"/>
              <a:buChar char="Ø"/>
            </a:pPr>
            <a:r>
              <a:rPr lang="en-US" sz="2800" dirty="0">
                <a:latin typeface="Century Gothic" panose="020B0502020202020204" pitchFamily="34" charset="0"/>
              </a:rPr>
              <a:t>Using program data</a:t>
            </a:r>
          </a:p>
          <a:p>
            <a:pPr marL="1371600" lvl="2" indent="-457200">
              <a:spcAft>
                <a:spcPts val="600"/>
              </a:spcAft>
              <a:buFont typeface="Arial" panose="020B0604020202020204" pitchFamily="34" charset="0"/>
              <a:buChar char="•"/>
            </a:pPr>
            <a:r>
              <a:rPr lang="en-US" sz="2800" dirty="0">
                <a:latin typeface="Century Gothic" panose="020B0502020202020204" pitchFamily="34" charset="0"/>
              </a:rPr>
              <a:t>Requires clear definition of service or package of services</a:t>
            </a:r>
          </a:p>
          <a:p>
            <a:pPr marL="1371600" lvl="2" indent="-457200">
              <a:spcAft>
                <a:spcPts val="600"/>
              </a:spcAft>
              <a:buFont typeface="Arial" panose="020B0604020202020204" pitchFamily="34" charset="0"/>
              <a:buChar char="•"/>
            </a:pPr>
            <a:r>
              <a:rPr lang="en-US" sz="2800" dirty="0">
                <a:latin typeface="Century Gothic" panose="020B0502020202020204" pitchFamily="34" charset="0"/>
              </a:rPr>
              <a:t>System in place to avoid double counting</a:t>
            </a:r>
          </a:p>
          <a:p>
            <a:pPr marL="1371600" lvl="2" indent="-457200">
              <a:spcAft>
                <a:spcPts val="600"/>
              </a:spcAft>
              <a:buFont typeface="Arial" panose="020B0604020202020204" pitchFamily="34" charset="0"/>
              <a:buChar char="•"/>
            </a:pPr>
            <a:r>
              <a:rPr lang="en-US" sz="2800" dirty="0">
                <a:latin typeface="Century Gothic" panose="020B0502020202020204" pitchFamily="34" charset="0"/>
              </a:rPr>
              <a:t>Population size estimate for the denominator</a:t>
            </a:r>
          </a:p>
          <a:p>
            <a:pPr marL="914400" lvl="1" indent="-457200">
              <a:spcAft>
                <a:spcPts val="600"/>
              </a:spcAft>
              <a:buFont typeface="Wingdings" panose="05000000000000000000" pitchFamily="2" charset="2"/>
              <a:buChar char="Ø"/>
            </a:pPr>
            <a:r>
              <a:rPr lang="en-US" sz="2800" dirty="0">
                <a:latin typeface="Century Gothic" panose="020B0502020202020204" pitchFamily="34" charset="0"/>
              </a:rPr>
              <a:t>Using survey data</a:t>
            </a:r>
          </a:p>
          <a:p>
            <a:pPr marL="1371600" lvl="2" indent="-457200">
              <a:spcAft>
                <a:spcPts val="600"/>
              </a:spcAft>
              <a:buFont typeface="Arial" panose="020B0604020202020204" pitchFamily="34" charset="0"/>
              <a:buChar char="•"/>
            </a:pPr>
            <a:r>
              <a:rPr lang="en-US" sz="2800" dirty="0">
                <a:latin typeface="Century Gothic" panose="020B0502020202020204" pitchFamily="34" charset="0"/>
              </a:rPr>
              <a:t>Representative survey of a target population that includes questions on use of the services/program</a:t>
            </a:r>
          </a:p>
          <a:p>
            <a:endParaRPr lang="en-US" dirty="0"/>
          </a:p>
        </p:txBody>
      </p:sp>
    </p:spTree>
    <p:extLst>
      <p:ext uri="{BB962C8B-B14F-4D97-AF65-F5344CB8AC3E}">
        <p14:creationId xmlns:p14="http://schemas.microsoft.com/office/powerpoint/2010/main" val="52938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5C922-5339-40C8-A0AE-F9FD696961ED}"/>
              </a:ext>
            </a:extLst>
          </p:cNvPr>
          <p:cNvSpPr>
            <a:spLocks noGrp="1"/>
          </p:cNvSpPr>
          <p:nvPr>
            <p:ph type="title"/>
          </p:nvPr>
        </p:nvSpPr>
        <p:spPr>
          <a:xfrm>
            <a:off x="381000" y="152400"/>
            <a:ext cx="10058400" cy="2209800"/>
          </a:xfrm>
        </p:spPr>
        <p:txBody>
          <a:bodyPr/>
          <a:lstStyle/>
          <a:p>
            <a:pPr>
              <a:lnSpc>
                <a:spcPts val="4000"/>
              </a:lnSpc>
            </a:pPr>
            <a:r>
              <a:rPr lang="en-US" sz="4000" dirty="0">
                <a:latin typeface="Century Gothic" panose="020B0502020202020204" pitchFamily="34" charset="0"/>
              </a:rPr>
              <a:t>Common Maternal Health Coverage Indicators</a:t>
            </a:r>
          </a:p>
        </p:txBody>
      </p:sp>
      <p:sp>
        <p:nvSpPr>
          <p:cNvPr id="3" name="Text Placeholder 2">
            <a:extLst>
              <a:ext uri="{FF2B5EF4-FFF2-40B4-BE49-F238E27FC236}">
                <a16:creationId xmlns:a16="http://schemas.microsoft.com/office/drawing/2014/main" id="{C6128614-7FD0-4C1D-83DB-F79F4D04FABF}"/>
              </a:ext>
            </a:extLst>
          </p:cNvPr>
          <p:cNvSpPr>
            <a:spLocks noGrp="1"/>
          </p:cNvSpPr>
          <p:nvPr>
            <p:ph type="body" sz="quarter" idx="10"/>
          </p:nvPr>
        </p:nvSpPr>
        <p:spPr>
          <a:xfrm>
            <a:off x="381000" y="1524000"/>
            <a:ext cx="9448800" cy="6096000"/>
          </a:xfrm>
        </p:spPr>
        <p:txBody>
          <a:bodyPr/>
          <a:lstStyle/>
          <a:p>
            <a:pPr marL="457200" indent="-457200" defTabSz="825500">
              <a:buFont typeface="Arial" panose="020B0604020202020204" pitchFamily="34" charset="0"/>
              <a:buChar char="•"/>
            </a:pPr>
            <a:r>
              <a:rPr lang="en-US" dirty="0">
                <a:latin typeface="Century Gothic" panose="020B0502020202020204" pitchFamily="34" charset="0"/>
                <a:ea typeface="ＭＳ Ｐゴシック" charset="-128"/>
                <a:cs typeface="ＭＳ Ｐゴシック" charset="-128"/>
              </a:rPr>
              <a:t>Proportion of pregnant women who received at least four antenatal care visits</a:t>
            </a:r>
          </a:p>
          <a:p>
            <a:pPr defTabSz="825500"/>
            <a:r>
              <a:rPr lang="en-US" dirty="0">
                <a:latin typeface="Century Gothic" panose="020B0502020202020204" pitchFamily="34" charset="0"/>
                <a:ea typeface="ＭＳ Ｐゴシック" charset="-128"/>
                <a:cs typeface="ＭＳ Ｐゴシック" charset="-128"/>
              </a:rPr>
              <a:t> </a:t>
            </a:r>
          </a:p>
          <a:p>
            <a:pPr marL="457200" indent="-457200" defTabSz="825500">
              <a:buFont typeface="Arial" panose="020B0604020202020204" pitchFamily="34" charset="0"/>
              <a:buChar char="•"/>
            </a:pPr>
            <a:r>
              <a:rPr lang="en-US" dirty="0">
                <a:latin typeface="Century Gothic" panose="020B0502020202020204" pitchFamily="34" charset="0"/>
                <a:ea typeface="ＭＳ Ｐゴシック" charset="-128"/>
                <a:cs typeface="ＭＳ Ｐゴシック" charset="-128"/>
              </a:rPr>
              <a:t>Proportion of deliveries occurring in a health facility</a:t>
            </a:r>
          </a:p>
          <a:p>
            <a:pPr defTabSz="825500"/>
            <a:r>
              <a:rPr lang="en-US" dirty="0">
                <a:latin typeface="Century Gothic" panose="020B0502020202020204" pitchFamily="34" charset="0"/>
                <a:ea typeface="ＭＳ Ｐゴシック" charset="-128"/>
                <a:cs typeface="ＭＳ Ｐゴシック" charset="-128"/>
              </a:rPr>
              <a:t> </a:t>
            </a:r>
          </a:p>
          <a:p>
            <a:pPr marL="457200" indent="-457200" defTabSz="825500">
              <a:buFont typeface="Arial" panose="020B0604020202020204" pitchFamily="34" charset="0"/>
              <a:buChar char="•"/>
            </a:pPr>
            <a:r>
              <a:rPr lang="en-US" dirty="0">
                <a:latin typeface="Century Gothic" panose="020B0502020202020204" pitchFamily="34" charset="0"/>
                <a:ea typeface="ＭＳ Ｐゴシック" charset="-128"/>
                <a:cs typeface="ＭＳ Ｐゴシック" charset="-128"/>
              </a:rPr>
              <a:t>Proportion of deliveries with a skilled attendant </a:t>
            </a:r>
            <a:br>
              <a:rPr lang="en-US" dirty="0">
                <a:latin typeface="Century Gothic" panose="020B0502020202020204" pitchFamily="34" charset="0"/>
                <a:ea typeface="ＭＳ Ｐゴシック" charset="-128"/>
                <a:cs typeface="ＭＳ Ｐゴシック" charset="-128"/>
              </a:rPr>
            </a:br>
            <a:r>
              <a:rPr lang="en-US" dirty="0">
                <a:latin typeface="Century Gothic" panose="020B0502020202020204" pitchFamily="34" charset="0"/>
                <a:ea typeface="ＭＳ Ｐゴシック" charset="-128"/>
                <a:cs typeface="ＭＳ Ｐゴシック" charset="-128"/>
              </a:rPr>
              <a:t>at birth</a:t>
            </a:r>
          </a:p>
          <a:p>
            <a:pPr marL="457200" indent="-457200" defTabSz="825500">
              <a:buFont typeface="Arial" panose="020B0604020202020204" pitchFamily="34" charset="0"/>
              <a:buChar char="•"/>
            </a:pPr>
            <a:endParaRPr lang="en-US" dirty="0">
              <a:latin typeface="Century Gothic" panose="020B0502020202020204" pitchFamily="34" charset="0"/>
              <a:ea typeface="ＭＳ Ｐゴシック" charset="-128"/>
              <a:cs typeface="ＭＳ Ｐゴシック" charset="-128"/>
            </a:endParaRPr>
          </a:p>
          <a:p>
            <a:pPr marL="457200" indent="-457200" defTabSz="825500">
              <a:buFont typeface="Arial" panose="020B0604020202020204" pitchFamily="34" charset="0"/>
              <a:buChar char="•"/>
            </a:pPr>
            <a:r>
              <a:rPr lang="en-US" dirty="0">
                <a:latin typeface="Century Gothic" panose="020B0502020202020204" pitchFamily="34" charset="0"/>
                <a:ea typeface="ＭＳ Ｐゴシック" charset="-128"/>
                <a:cs typeface="ＭＳ Ｐゴシック" charset="-128"/>
              </a:rPr>
              <a:t>Proportion of women attended at least once during postpartum period (42 days after delivery) by skilled health personnel for reasons related to childbirth</a:t>
            </a:r>
          </a:p>
          <a:p>
            <a:pPr marL="457200" indent="-457200" defTabSz="825500">
              <a:buFont typeface="Arial" panose="020B0604020202020204" pitchFamily="34" charset="0"/>
              <a:buChar char="•"/>
            </a:pPr>
            <a:endParaRPr lang="en-US" dirty="0">
              <a:latin typeface="Century Gothic" panose="020B0502020202020204" pitchFamily="34" charset="0"/>
              <a:ea typeface="ＭＳ Ｐゴシック" charset="-128"/>
              <a:cs typeface="ＭＳ Ｐゴシック" charset="-128"/>
            </a:endParaRPr>
          </a:p>
          <a:p>
            <a:pPr marL="457200" indent="-457200" defTabSz="825500">
              <a:buFont typeface="Arial" panose="020B0604020202020204" pitchFamily="34" charset="0"/>
              <a:buChar char="•"/>
            </a:pPr>
            <a:r>
              <a:rPr lang="en-US" dirty="0">
                <a:latin typeface="Century Gothic" panose="020B0502020202020204" pitchFamily="34" charset="0"/>
                <a:ea typeface="ＭＳ Ｐゴシック" charset="-128"/>
                <a:cs typeface="ＭＳ Ｐゴシック" charset="-128"/>
              </a:rPr>
              <a:t>Contraceptive prevalence rate</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438869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5C922-5339-40C8-A0AE-F9FD696961ED}"/>
              </a:ext>
            </a:extLst>
          </p:cNvPr>
          <p:cNvSpPr>
            <a:spLocks noGrp="1"/>
          </p:cNvSpPr>
          <p:nvPr>
            <p:ph type="title"/>
          </p:nvPr>
        </p:nvSpPr>
        <p:spPr>
          <a:xfrm>
            <a:off x="381000" y="152400"/>
            <a:ext cx="10058400" cy="2209800"/>
          </a:xfrm>
        </p:spPr>
        <p:txBody>
          <a:bodyPr/>
          <a:lstStyle/>
          <a:p>
            <a:pPr>
              <a:lnSpc>
                <a:spcPts val="4000"/>
              </a:lnSpc>
            </a:pPr>
            <a:r>
              <a:rPr lang="en-US" sz="4000" dirty="0">
                <a:latin typeface="Century Gothic" panose="020B0502020202020204" pitchFamily="34" charset="0"/>
              </a:rPr>
              <a:t>Common Child Health Coverage Indicators</a:t>
            </a:r>
          </a:p>
        </p:txBody>
      </p:sp>
      <p:sp>
        <p:nvSpPr>
          <p:cNvPr id="3" name="Text Placeholder 2">
            <a:extLst>
              <a:ext uri="{FF2B5EF4-FFF2-40B4-BE49-F238E27FC236}">
                <a16:creationId xmlns:a16="http://schemas.microsoft.com/office/drawing/2014/main" id="{C6128614-7FD0-4C1D-83DB-F79F4D04FABF}"/>
              </a:ext>
            </a:extLst>
          </p:cNvPr>
          <p:cNvSpPr>
            <a:spLocks noGrp="1"/>
          </p:cNvSpPr>
          <p:nvPr>
            <p:ph type="body" sz="quarter" idx="10"/>
          </p:nvPr>
        </p:nvSpPr>
        <p:spPr>
          <a:xfrm>
            <a:off x="152400" y="1295400"/>
            <a:ext cx="9677400" cy="6324600"/>
          </a:xfrm>
        </p:spPr>
        <p:txBody>
          <a:bodyPr/>
          <a:lstStyle/>
          <a:p>
            <a:pPr defTabSz="825500">
              <a:lnSpc>
                <a:spcPct val="90000"/>
              </a:lnSpc>
            </a:pPr>
            <a:r>
              <a:rPr lang="en-US" sz="3600" dirty="0">
                <a:latin typeface="Century Gothic" panose="020B0502020202020204" pitchFamily="34" charset="0"/>
                <a:ea typeface="ＭＳ Ｐゴシック" charset="-128"/>
                <a:cs typeface="ＭＳ Ｐゴシック" charset="-128"/>
              </a:rPr>
              <a:t>Immunization programs</a:t>
            </a:r>
            <a:endParaRPr lang="en-US" sz="3200" dirty="0">
              <a:latin typeface="Century Gothic" panose="020B0502020202020204" pitchFamily="34" charset="0"/>
              <a:ea typeface="ＭＳ Ｐゴシック" charset="-128"/>
              <a:cs typeface="ＭＳ Ｐゴシック" charset="-128"/>
            </a:endParaRP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DTP3 vaccine coverage</a:t>
            </a: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Measles vaccine coverage</a:t>
            </a: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Bacillus Calmette–</a:t>
            </a:r>
            <a:r>
              <a:rPr lang="en-US" sz="3200" dirty="0" err="1">
                <a:latin typeface="Century Gothic" panose="020B0502020202020204" pitchFamily="34" charset="0"/>
              </a:rPr>
              <a:t>Guérin</a:t>
            </a:r>
            <a:r>
              <a:rPr lang="en-US" sz="3200" dirty="0">
                <a:latin typeface="Century Gothic" panose="020B0502020202020204" pitchFamily="34" charset="0"/>
              </a:rPr>
              <a:t> (BCG) vaccine coverage</a:t>
            </a: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Oral polio vaccine (OPV3) coverage</a:t>
            </a: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Hepatitis B (HepB3) coverage</a:t>
            </a:r>
          </a:p>
          <a:p>
            <a:pPr marL="869950" lvl="1" indent="-457200" defTabSz="825500">
              <a:lnSpc>
                <a:spcPct val="90000"/>
              </a:lnSpc>
              <a:buFont typeface="Wingdings" panose="05000000000000000000" pitchFamily="2" charset="2"/>
              <a:buChar char="Ø"/>
            </a:pPr>
            <a:r>
              <a:rPr lang="en-US" sz="3200" dirty="0">
                <a:latin typeface="Century Gothic" panose="020B0502020202020204" pitchFamily="34" charset="0"/>
              </a:rPr>
              <a:t>Fully immunized child</a:t>
            </a:r>
          </a:p>
          <a:p>
            <a:pPr marL="412750" lvl="1" defTabSz="825500">
              <a:lnSpc>
                <a:spcPct val="90000"/>
              </a:lnSpc>
            </a:pPr>
            <a:endParaRPr lang="en-US" sz="3200" dirty="0">
              <a:latin typeface="Century Gothic" panose="020B0502020202020204" pitchFamily="34" charset="0"/>
            </a:endParaRPr>
          </a:p>
          <a:p>
            <a:pPr marL="309563" indent="-309563" defTabSz="825500"/>
            <a:r>
              <a:rPr lang="en-US" sz="3600" dirty="0">
                <a:latin typeface="Century Gothic" panose="020B0502020202020204" pitchFamily="34" charset="0"/>
                <a:ea typeface="ＭＳ Ｐゴシック" charset="-128"/>
                <a:cs typeface="ＭＳ Ｐゴシック" charset="-128"/>
              </a:rPr>
              <a:t>Control of diarrheal disease programs</a:t>
            </a:r>
          </a:p>
          <a:p>
            <a:pPr marL="1028700" lvl="1" indent="-571500" defTabSz="825500">
              <a:buFont typeface="Wingdings" panose="05000000000000000000" pitchFamily="2" charset="2"/>
              <a:buChar char="Ø"/>
            </a:pPr>
            <a:r>
              <a:rPr lang="en-US" sz="3200" dirty="0">
                <a:latin typeface="Century Gothic" panose="020B0502020202020204" pitchFamily="34" charset="0"/>
              </a:rPr>
              <a:t>Proportion of children ages 0–59 months with diarrhea in the past two weeks who received increased fluids and continued feeding</a:t>
            </a:r>
          </a:p>
          <a:p>
            <a:endParaRPr lang="en-US" dirty="0"/>
          </a:p>
        </p:txBody>
      </p:sp>
    </p:spTree>
    <p:extLst>
      <p:ext uri="{BB962C8B-B14F-4D97-AF65-F5344CB8AC3E}">
        <p14:creationId xmlns:p14="http://schemas.microsoft.com/office/powerpoint/2010/main" val="907182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5C922-5339-40C8-A0AE-F9FD696961ED}"/>
              </a:ext>
            </a:extLst>
          </p:cNvPr>
          <p:cNvSpPr>
            <a:spLocks noGrp="1"/>
          </p:cNvSpPr>
          <p:nvPr>
            <p:ph type="title"/>
          </p:nvPr>
        </p:nvSpPr>
        <p:spPr>
          <a:xfrm>
            <a:off x="152400" y="152400"/>
            <a:ext cx="10058400" cy="2209800"/>
          </a:xfrm>
        </p:spPr>
        <p:txBody>
          <a:bodyPr/>
          <a:lstStyle/>
          <a:p>
            <a:pPr>
              <a:lnSpc>
                <a:spcPts val="4000"/>
              </a:lnSpc>
            </a:pPr>
            <a:r>
              <a:rPr lang="en-US" sz="4000" dirty="0">
                <a:latin typeface="Century Gothic" panose="020B0502020202020204" pitchFamily="34" charset="0"/>
              </a:rPr>
              <a:t>Coverage Indicators to Monitor Sustainable Development Goals (SDGs)</a:t>
            </a:r>
          </a:p>
        </p:txBody>
      </p:sp>
      <p:sp>
        <p:nvSpPr>
          <p:cNvPr id="3" name="Text Placeholder 2">
            <a:extLst>
              <a:ext uri="{FF2B5EF4-FFF2-40B4-BE49-F238E27FC236}">
                <a16:creationId xmlns:a16="http://schemas.microsoft.com/office/drawing/2014/main" id="{C6128614-7FD0-4C1D-83DB-F79F4D04FABF}"/>
              </a:ext>
            </a:extLst>
          </p:cNvPr>
          <p:cNvSpPr>
            <a:spLocks noGrp="1"/>
          </p:cNvSpPr>
          <p:nvPr>
            <p:ph type="body" sz="quarter" idx="10"/>
          </p:nvPr>
        </p:nvSpPr>
        <p:spPr>
          <a:xfrm>
            <a:off x="381000" y="1676400"/>
            <a:ext cx="9448800" cy="6096000"/>
          </a:xfrm>
        </p:spPr>
        <p:txBody>
          <a:bodyPr/>
          <a:lstStyle/>
          <a:p>
            <a:pPr marL="457200" indent="-457200" defTabSz="825500">
              <a:buFont typeface="Wingdings" panose="05000000000000000000" pitchFamily="2" charset="2"/>
              <a:buChar char="§"/>
            </a:pPr>
            <a:r>
              <a:rPr lang="en-US" sz="3200" dirty="0">
                <a:latin typeface="Century Gothic" panose="020B0502020202020204" pitchFamily="34" charset="0"/>
                <a:ea typeface="ＭＳ Ｐゴシック" charset="-128"/>
                <a:cs typeface="ＭＳ Ｐゴシック" charset="-128"/>
              </a:rPr>
              <a:t>Proportion of births attended by skilled health professionals</a:t>
            </a:r>
          </a:p>
          <a:p>
            <a:pPr marL="309563" indent="-309563" defTabSz="825500"/>
            <a:endParaRPr lang="en-US" sz="3200" dirty="0">
              <a:latin typeface="Century Gothic" panose="020B0502020202020204" pitchFamily="34" charset="0"/>
              <a:ea typeface="ＭＳ Ｐゴシック" charset="-128"/>
              <a:cs typeface="ＭＳ Ｐゴシック" charset="-128"/>
            </a:endParaRPr>
          </a:p>
          <a:p>
            <a:pPr marL="457200" indent="-457200" defTabSz="825500">
              <a:buFont typeface="Wingdings" panose="05000000000000000000" pitchFamily="2" charset="2"/>
              <a:buChar char="§"/>
            </a:pPr>
            <a:r>
              <a:rPr lang="en-US" sz="3200" dirty="0">
                <a:latin typeface="Century Gothic" panose="020B0502020202020204" pitchFamily="34" charset="0"/>
                <a:ea typeface="ＭＳ Ｐゴシック" charset="-128"/>
                <a:cs typeface="ＭＳ Ｐゴシック" charset="-128"/>
              </a:rPr>
              <a:t>Proportion of women of reproductive age (15–49 years) who have their need for FP satisfied with modern methods</a:t>
            </a:r>
          </a:p>
          <a:p>
            <a:pPr marL="309563" indent="-309563" defTabSz="825500"/>
            <a:endParaRPr lang="en-US" sz="3200" dirty="0">
              <a:latin typeface="Century Gothic" panose="020B0502020202020204" pitchFamily="34" charset="0"/>
              <a:ea typeface="ＭＳ Ｐゴシック" charset="-128"/>
              <a:cs typeface="ＭＳ Ｐゴシック" charset="-128"/>
            </a:endParaRPr>
          </a:p>
          <a:p>
            <a:pPr marL="457200" indent="-457200" defTabSz="825500">
              <a:buFont typeface="Wingdings" panose="05000000000000000000" pitchFamily="2" charset="2"/>
              <a:buChar char="§"/>
            </a:pPr>
            <a:r>
              <a:rPr lang="en-US" sz="3200" dirty="0">
                <a:latin typeface="Century Gothic" panose="020B0502020202020204" pitchFamily="34" charset="0"/>
                <a:ea typeface="ＭＳ Ｐゴシック" charset="-128"/>
                <a:cs typeface="ＭＳ Ｐゴシック" charset="-128"/>
              </a:rPr>
              <a:t>Proportion of the population with access to affordable medicines and vaccines on a sustainable basis</a:t>
            </a:r>
          </a:p>
          <a:p>
            <a:endParaRPr lang="en-US" dirty="0"/>
          </a:p>
        </p:txBody>
      </p:sp>
    </p:spTree>
    <p:extLst>
      <p:ext uri="{BB962C8B-B14F-4D97-AF65-F5344CB8AC3E}">
        <p14:creationId xmlns:p14="http://schemas.microsoft.com/office/powerpoint/2010/main" val="3110819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98AA-6F8F-4BDF-889E-85C8B40A702D}"/>
              </a:ext>
            </a:extLst>
          </p:cNvPr>
          <p:cNvSpPr>
            <a:spLocks noGrp="1"/>
          </p:cNvSpPr>
          <p:nvPr>
            <p:ph type="title"/>
          </p:nvPr>
        </p:nvSpPr>
        <p:spPr>
          <a:xfrm>
            <a:off x="381000" y="457200"/>
            <a:ext cx="9906000" cy="1509812"/>
          </a:xfrm>
        </p:spPr>
        <p:txBody>
          <a:bodyPr/>
          <a:lstStyle/>
          <a:p>
            <a:r>
              <a:rPr lang="en-US" sz="4000" dirty="0">
                <a:latin typeface="Century Gothic" panose="020B0502020202020204" pitchFamily="34" charset="0"/>
              </a:rPr>
              <a:t>Frequency of Reporting on Indicators</a:t>
            </a:r>
          </a:p>
        </p:txBody>
      </p:sp>
      <p:sp>
        <p:nvSpPr>
          <p:cNvPr id="3" name="Text Placeholder 2">
            <a:extLst>
              <a:ext uri="{FF2B5EF4-FFF2-40B4-BE49-F238E27FC236}">
                <a16:creationId xmlns:a16="http://schemas.microsoft.com/office/drawing/2014/main" id="{A58813BE-1B9E-499E-B2BC-DC4679AA11DF}"/>
              </a:ext>
            </a:extLst>
          </p:cNvPr>
          <p:cNvSpPr>
            <a:spLocks noGrp="1"/>
          </p:cNvSpPr>
          <p:nvPr>
            <p:ph type="body" sz="quarter" idx="10"/>
          </p:nvPr>
        </p:nvSpPr>
        <p:spPr>
          <a:xfrm>
            <a:off x="457200" y="1752600"/>
            <a:ext cx="9067800" cy="5410200"/>
          </a:xfrm>
        </p:spPr>
        <p:txBody>
          <a:bodyPr/>
          <a:lstStyle/>
          <a:p>
            <a:pPr marL="457200" indent="-457200">
              <a:buFont typeface="Arial" panose="020B0604020202020204" pitchFamily="34" charset="0"/>
              <a:buChar char="•"/>
            </a:pPr>
            <a:r>
              <a:rPr lang="en-US" sz="3600" dirty="0">
                <a:latin typeface="Century Gothic" panose="020B0502020202020204" pitchFamily="34" charset="0"/>
                <a:ea typeface="ＭＳ Ｐゴシック" pitchFamily="1" charset="-128"/>
                <a:cs typeface="ＭＳ Ｐゴシック" pitchFamily="1" charset="-128"/>
              </a:rPr>
              <a:t>Input/process: continuously</a:t>
            </a:r>
          </a:p>
          <a:p>
            <a:endParaRPr lang="en-US" sz="3600" dirty="0">
              <a:latin typeface="Century Gothic" panose="020B0502020202020204" pitchFamily="34" charset="0"/>
              <a:ea typeface="ＭＳ Ｐゴシック" pitchFamily="1" charset="-128"/>
              <a:cs typeface="ＭＳ Ｐゴシック" pitchFamily="1" charset="-128"/>
            </a:endParaRPr>
          </a:p>
          <a:p>
            <a:pPr marL="457200" indent="-457200">
              <a:buFont typeface="Arial" panose="020B0604020202020204" pitchFamily="34" charset="0"/>
              <a:buChar char="•"/>
            </a:pPr>
            <a:r>
              <a:rPr lang="en-US" sz="3600" dirty="0">
                <a:latin typeface="Century Gothic" panose="020B0502020202020204" pitchFamily="34" charset="0"/>
                <a:ea typeface="ＭＳ Ｐゴシック" pitchFamily="1" charset="-128"/>
                <a:cs typeface="ＭＳ Ｐゴシック" pitchFamily="1" charset="-128"/>
              </a:rPr>
              <a:t>Output: quarterly, semiannually, or annually</a:t>
            </a:r>
          </a:p>
          <a:p>
            <a:pPr marL="457200" indent="-457200">
              <a:buFont typeface="Arial" panose="020B0604020202020204" pitchFamily="34" charset="0"/>
              <a:buChar char="•"/>
            </a:pPr>
            <a:endParaRPr lang="en-US" sz="3600" dirty="0">
              <a:latin typeface="Century Gothic" panose="020B0502020202020204" pitchFamily="34" charset="0"/>
              <a:ea typeface="ＭＳ Ｐゴシック" pitchFamily="1" charset="-128"/>
              <a:cs typeface="ＭＳ Ｐゴシック" pitchFamily="1" charset="-128"/>
            </a:endParaRPr>
          </a:p>
          <a:p>
            <a:pPr marL="457200" indent="-457200">
              <a:buFont typeface="Arial" panose="020B0604020202020204" pitchFamily="34" charset="0"/>
              <a:buChar char="•"/>
            </a:pPr>
            <a:r>
              <a:rPr lang="en-US" sz="3600" dirty="0">
                <a:latin typeface="Century Gothic" panose="020B0502020202020204" pitchFamily="34" charset="0"/>
                <a:ea typeface="ＭＳ Ｐゴシック" pitchFamily="1" charset="-128"/>
                <a:cs typeface="ＭＳ Ｐゴシック" pitchFamily="1" charset="-128"/>
              </a:rPr>
              <a:t>Outcome: 1–3 years</a:t>
            </a:r>
          </a:p>
          <a:p>
            <a:endParaRPr lang="en-US" sz="3600" dirty="0">
              <a:latin typeface="Century Gothic" panose="020B0502020202020204" pitchFamily="34" charset="0"/>
              <a:ea typeface="ＭＳ Ｐゴシック" pitchFamily="1" charset="-128"/>
              <a:cs typeface="ＭＳ Ｐゴシック" pitchFamily="1" charset="-128"/>
            </a:endParaRPr>
          </a:p>
          <a:p>
            <a:pPr marL="457200" indent="-457200">
              <a:buFont typeface="Arial" panose="020B0604020202020204" pitchFamily="34" charset="0"/>
              <a:buChar char="•"/>
            </a:pPr>
            <a:r>
              <a:rPr lang="en-US" sz="3600" dirty="0">
                <a:latin typeface="Century Gothic" panose="020B0502020202020204" pitchFamily="34" charset="0"/>
                <a:ea typeface="ＭＳ Ｐゴシック" pitchFamily="1" charset="-128"/>
                <a:cs typeface="ＭＳ Ｐゴシック" pitchFamily="1" charset="-128"/>
              </a:rPr>
              <a:t>Impact: 3–5 years</a:t>
            </a:r>
          </a:p>
          <a:p>
            <a:endParaRPr lang="en-US" dirty="0"/>
          </a:p>
        </p:txBody>
      </p:sp>
    </p:spTree>
    <p:extLst>
      <p:ext uri="{BB962C8B-B14F-4D97-AF65-F5344CB8AC3E}">
        <p14:creationId xmlns:p14="http://schemas.microsoft.com/office/powerpoint/2010/main" val="17766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2972D-3572-4E14-9894-930C5FC02A4B}"/>
              </a:ext>
            </a:extLst>
          </p:cNvPr>
          <p:cNvSpPr>
            <a:spLocks noGrp="1"/>
          </p:cNvSpPr>
          <p:nvPr>
            <p:ph type="title"/>
          </p:nvPr>
        </p:nvSpPr>
        <p:spPr>
          <a:xfrm>
            <a:off x="698500" y="457200"/>
            <a:ext cx="8674100" cy="1143000"/>
          </a:xfrm>
        </p:spPr>
        <p:txBody>
          <a:bodyPr/>
          <a:lstStyle/>
          <a:p>
            <a:r>
              <a:rPr lang="en-US" sz="4400" dirty="0">
                <a:latin typeface="Century Gothic" panose="020B0502020202020204" pitchFamily="34" charset="0"/>
              </a:rPr>
              <a:t>Setting Targets</a:t>
            </a:r>
          </a:p>
        </p:txBody>
      </p:sp>
      <p:sp>
        <p:nvSpPr>
          <p:cNvPr id="3" name="Text Placeholder 2">
            <a:extLst>
              <a:ext uri="{FF2B5EF4-FFF2-40B4-BE49-F238E27FC236}">
                <a16:creationId xmlns:a16="http://schemas.microsoft.com/office/drawing/2014/main" id="{98A364D9-EB7B-49A8-8FF3-A6E0DB3E50D4}"/>
              </a:ext>
            </a:extLst>
          </p:cNvPr>
          <p:cNvSpPr>
            <a:spLocks noGrp="1"/>
          </p:cNvSpPr>
          <p:nvPr>
            <p:ph type="body" sz="quarter" idx="10"/>
          </p:nvPr>
        </p:nvSpPr>
        <p:spPr>
          <a:xfrm>
            <a:off x="408626" y="1755767"/>
            <a:ext cx="8153400" cy="3464611"/>
          </a:xfrm>
        </p:spPr>
        <p:txBody>
          <a:bodyPr/>
          <a:lstStyle/>
          <a:p>
            <a:pPr marL="457200" indent="-457200">
              <a:buFont typeface="Arial" panose="020B0604020202020204" pitchFamily="34" charset="0"/>
              <a:buChar char="•"/>
            </a:pPr>
            <a:r>
              <a:rPr lang="en-US" sz="3200" dirty="0">
                <a:latin typeface="Century Gothic" panose="020B0502020202020204" pitchFamily="34" charset="0"/>
                <a:ea typeface="ＭＳ Ｐゴシック" pitchFamily="1" charset="-128"/>
                <a:cs typeface="ＭＳ Ｐゴシック" pitchFamily="1" charset="-128"/>
              </a:rPr>
              <a:t>Important element of strategic planning</a:t>
            </a:r>
          </a:p>
          <a:p>
            <a:pPr marL="457200" indent="-457200">
              <a:buFont typeface="Arial" panose="020B0604020202020204" pitchFamily="34" charset="0"/>
              <a:buChar char="•"/>
            </a:pPr>
            <a:endParaRPr lang="en-US" sz="3200" dirty="0">
              <a:latin typeface="Century Gothic" panose="020B0502020202020204" pitchFamily="34" charset="0"/>
              <a:ea typeface="ＭＳ Ｐゴシック" pitchFamily="1" charset="-128"/>
              <a:cs typeface="ＭＳ Ｐゴシック" pitchFamily="1" charset="-128"/>
            </a:endParaRPr>
          </a:p>
          <a:p>
            <a:pPr marL="457200" indent="-457200">
              <a:buFont typeface="Arial" panose="020B0604020202020204" pitchFamily="34" charset="0"/>
              <a:buChar char="•"/>
            </a:pPr>
            <a:r>
              <a:rPr lang="en-US" sz="3200" dirty="0">
                <a:latin typeface="Century Gothic" panose="020B0502020202020204" pitchFamily="34" charset="0"/>
                <a:ea typeface="ＭＳ Ｐゴシック" pitchFamily="1" charset="-128"/>
                <a:cs typeface="ＭＳ Ｐゴシック" pitchFamily="1" charset="-128"/>
              </a:rPr>
              <a:t>Tracking progress toward achieving targets assists with resource allocation and improves program management  </a:t>
            </a:r>
          </a:p>
          <a:p>
            <a:endParaRPr lang="en-US" sz="3200" dirty="0">
              <a:latin typeface="Century Gothic" panose="020B0502020202020204" pitchFamily="34" charset="0"/>
              <a:ea typeface="ＭＳ Ｐゴシック" pitchFamily="1" charset="-128"/>
              <a:cs typeface="ＭＳ Ｐゴシック" pitchFamily="1" charset="-128"/>
            </a:endParaRPr>
          </a:p>
          <a:p>
            <a:pPr marL="457200" indent="-457200">
              <a:buFont typeface="Arial" panose="020B0604020202020204" pitchFamily="34" charset="0"/>
              <a:buChar char="•"/>
            </a:pPr>
            <a:r>
              <a:rPr lang="en-US" sz="3200" dirty="0">
                <a:latin typeface="Century Gothic" panose="020B0502020202020204" pitchFamily="34" charset="0"/>
                <a:ea typeface="ＭＳ Ｐゴシック" pitchFamily="1" charset="-128"/>
                <a:cs typeface="ＭＳ Ｐゴシック" pitchFamily="1" charset="-128"/>
              </a:rPr>
              <a:t>Often a requirement for performance-based funding</a:t>
            </a:r>
          </a:p>
          <a:p>
            <a:endParaRPr lang="en-US" dirty="0"/>
          </a:p>
        </p:txBody>
      </p:sp>
      <p:pic>
        <p:nvPicPr>
          <p:cNvPr id="4" name="Picture 3">
            <a:extLst>
              <a:ext uri="{FF2B5EF4-FFF2-40B4-BE49-F238E27FC236}">
                <a16:creationId xmlns:a16="http://schemas.microsoft.com/office/drawing/2014/main" id="{3FA22DF0-C80D-4C51-933A-214405D9D9E6}"/>
              </a:ext>
            </a:extLst>
          </p:cNvPr>
          <p:cNvPicPr>
            <a:picLocks noChangeAspect="1"/>
          </p:cNvPicPr>
          <p:nvPr/>
        </p:nvPicPr>
        <p:blipFill>
          <a:blip r:embed="rId3"/>
          <a:stretch>
            <a:fillRect/>
          </a:stretch>
        </p:blipFill>
        <p:spPr>
          <a:xfrm>
            <a:off x="7275959" y="344314"/>
            <a:ext cx="2404707" cy="2398885"/>
          </a:xfrm>
          <a:prstGeom prst="rect">
            <a:avLst/>
          </a:prstGeom>
        </p:spPr>
      </p:pic>
    </p:spTree>
    <p:extLst>
      <p:ext uri="{BB962C8B-B14F-4D97-AF65-F5344CB8AC3E}">
        <p14:creationId xmlns:p14="http://schemas.microsoft.com/office/powerpoint/2010/main" val="1782759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1470B-92DE-4410-96C3-F6027A18CC3F}"/>
              </a:ext>
            </a:extLst>
          </p:cNvPr>
          <p:cNvSpPr>
            <a:spLocks noGrp="1"/>
          </p:cNvSpPr>
          <p:nvPr>
            <p:ph type="title"/>
          </p:nvPr>
        </p:nvSpPr>
        <p:spPr>
          <a:xfrm>
            <a:off x="687970" y="443012"/>
            <a:ext cx="8674100" cy="1143000"/>
          </a:xfrm>
        </p:spPr>
        <p:txBody>
          <a:bodyPr/>
          <a:lstStyle/>
          <a:p>
            <a:r>
              <a:rPr lang="en-US" sz="4400" dirty="0">
                <a:latin typeface="Century Gothic" panose="020B0502020202020204" pitchFamily="34" charset="0"/>
              </a:rPr>
              <a:t>Setting Indicator Targets</a:t>
            </a:r>
          </a:p>
        </p:txBody>
      </p:sp>
      <p:sp>
        <p:nvSpPr>
          <p:cNvPr id="3" name="Text Placeholder 2">
            <a:extLst>
              <a:ext uri="{FF2B5EF4-FFF2-40B4-BE49-F238E27FC236}">
                <a16:creationId xmlns:a16="http://schemas.microsoft.com/office/drawing/2014/main" id="{C5563EDD-AF86-46AB-9769-C6B187B52F45}"/>
              </a:ext>
            </a:extLst>
          </p:cNvPr>
          <p:cNvSpPr>
            <a:spLocks noGrp="1"/>
          </p:cNvSpPr>
          <p:nvPr>
            <p:ph type="body" sz="quarter" idx="10"/>
          </p:nvPr>
        </p:nvSpPr>
        <p:spPr>
          <a:xfrm>
            <a:off x="611769" y="2438400"/>
            <a:ext cx="8763000" cy="4383989"/>
          </a:xfrm>
        </p:spPr>
        <p:txBody>
          <a:bodyPr/>
          <a:lstStyle/>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Past trends</a:t>
            </a:r>
          </a:p>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Client expectations</a:t>
            </a:r>
          </a:p>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Donor expectations</a:t>
            </a:r>
          </a:p>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Expert opinion</a:t>
            </a:r>
          </a:p>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Research findings</a:t>
            </a:r>
          </a:p>
          <a:p>
            <a:pPr marL="571500" indent="-571500">
              <a:lnSpc>
                <a:spcPct val="90000"/>
              </a:lnSpc>
              <a:spcAft>
                <a:spcPts val="1200"/>
              </a:spcAft>
              <a:buFont typeface="Arial" panose="020B0604020202020204" pitchFamily="34" charset="0"/>
              <a:buChar char="•"/>
            </a:pPr>
            <a:r>
              <a:rPr lang="en-US" sz="3600" dirty="0">
                <a:latin typeface="Century Gothic" panose="020B0502020202020204" pitchFamily="34" charset="0"/>
              </a:rPr>
              <a:t>What has been accomplished elsewhere</a:t>
            </a:r>
          </a:p>
          <a:p>
            <a:pPr>
              <a:spcAft>
                <a:spcPts val="1200"/>
              </a:spcAft>
            </a:pPr>
            <a:endParaRPr lang="en-US" dirty="0"/>
          </a:p>
        </p:txBody>
      </p:sp>
      <p:sp>
        <p:nvSpPr>
          <p:cNvPr id="4" name="Text Placeholder 3">
            <a:extLst>
              <a:ext uri="{FF2B5EF4-FFF2-40B4-BE49-F238E27FC236}">
                <a16:creationId xmlns:a16="http://schemas.microsoft.com/office/drawing/2014/main" id="{EA4CD33E-E7D9-47DB-9C52-ED4631CF406D}"/>
              </a:ext>
            </a:extLst>
          </p:cNvPr>
          <p:cNvSpPr>
            <a:spLocks noGrp="1"/>
          </p:cNvSpPr>
          <p:nvPr>
            <p:ph type="body" sz="quarter" idx="11"/>
          </p:nvPr>
        </p:nvSpPr>
        <p:spPr>
          <a:xfrm>
            <a:off x="638045" y="1143000"/>
            <a:ext cx="9039355" cy="1066800"/>
          </a:xfrm>
        </p:spPr>
        <p:txBody>
          <a:bodyPr/>
          <a:lstStyle/>
          <a:p>
            <a:r>
              <a:rPr lang="en-US" sz="4000" dirty="0">
                <a:latin typeface="Century Gothic" panose="020B0502020202020204" pitchFamily="34" charset="0"/>
              </a:rPr>
              <a:t>Useful Sources of Information</a:t>
            </a:r>
          </a:p>
        </p:txBody>
      </p:sp>
    </p:spTree>
    <p:extLst>
      <p:ext uri="{BB962C8B-B14F-4D97-AF65-F5344CB8AC3E}">
        <p14:creationId xmlns:p14="http://schemas.microsoft.com/office/powerpoint/2010/main" val="1461445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0DE3B-959D-4AD9-A268-78EA15A6F8BC}"/>
              </a:ext>
            </a:extLst>
          </p:cNvPr>
          <p:cNvSpPr>
            <a:spLocks noGrp="1"/>
          </p:cNvSpPr>
          <p:nvPr>
            <p:ph type="title"/>
          </p:nvPr>
        </p:nvSpPr>
        <p:spPr/>
        <p:txBody>
          <a:bodyPr/>
          <a:lstStyle/>
          <a:p>
            <a:r>
              <a:rPr lang="en-US" dirty="0"/>
              <a:t>Indicator Matrix</a:t>
            </a:r>
          </a:p>
        </p:txBody>
      </p:sp>
      <p:graphicFrame>
        <p:nvGraphicFramePr>
          <p:cNvPr id="5" name="Table 4">
            <a:extLst>
              <a:ext uri="{FF2B5EF4-FFF2-40B4-BE49-F238E27FC236}">
                <a16:creationId xmlns:a16="http://schemas.microsoft.com/office/drawing/2014/main" id="{8DB701E5-09F4-405C-9D9B-BC239F1678B1}"/>
              </a:ext>
            </a:extLst>
          </p:cNvPr>
          <p:cNvGraphicFramePr>
            <a:graphicFrameLocks noGrp="1"/>
          </p:cNvGraphicFramePr>
          <p:nvPr>
            <p:extLst>
              <p:ext uri="{D42A27DB-BD31-4B8C-83A1-F6EECF244321}">
                <p14:modId xmlns:p14="http://schemas.microsoft.com/office/powerpoint/2010/main" val="2998411218"/>
              </p:ext>
            </p:extLst>
          </p:nvPr>
        </p:nvGraphicFramePr>
        <p:xfrm>
          <a:off x="299427" y="1371600"/>
          <a:ext cx="9459546" cy="6385560"/>
        </p:xfrm>
        <a:graphic>
          <a:graphicData uri="http://schemas.openxmlformats.org/drawingml/2006/table">
            <a:tbl>
              <a:tblPr firstRow="1" bandRow="1">
                <a:tableStyleId>{5C22544A-7EE6-4342-B048-85BDC9FD1C3A}</a:tableStyleId>
              </a:tblPr>
              <a:tblGrid>
                <a:gridCol w="1576591">
                  <a:extLst>
                    <a:ext uri="{9D8B030D-6E8A-4147-A177-3AD203B41FA5}">
                      <a16:colId xmlns:a16="http://schemas.microsoft.com/office/drawing/2014/main" val="1432456117"/>
                    </a:ext>
                  </a:extLst>
                </a:gridCol>
                <a:gridCol w="1857782">
                  <a:extLst>
                    <a:ext uri="{9D8B030D-6E8A-4147-A177-3AD203B41FA5}">
                      <a16:colId xmlns:a16="http://schemas.microsoft.com/office/drawing/2014/main" val="2471342288"/>
                    </a:ext>
                  </a:extLst>
                </a:gridCol>
                <a:gridCol w="1828800">
                  <a:extLst>
                    <a:ext uri="{9D8B030D-6E8A-4147-A177-3AD203B41FA5}">
                      <a16:colId xmlns:a16="http://schemas.microsoft.com/office/drawing/2014/main" val="1497920714"/>
                    </a:ext>
                  </a:extLst>
                </a:gridCol>
                <a:gridCol w="1524000">
                  <a:extLst>
                    <a:ext uri="{9D8B030D-6E8A-4147-A177-3AD203B41FA5}">
                      <a16:colId xmlns:a16="http://schemas.microsoft.com/office/drawing/2014/main" val="1266466908"/>
                    </a:ext>
                  </a:extLst>
                </a:gridCol>
                <a:gridCol w="1095782">
                  <a:extLst>
                    <a:ext uri="{9D8B030D-6E8A-4147-A177-3AD203B41FA5}">
                      <a16:colId xmlns:a16="http://schemas.microsoft.com/office/drawing/2014/main" val="3390820907"/>
                    </a:ext>
                  </a:extLst>
                </a:gridCol>
                <a:gridCol w="1576591">
                  <a:extLst>
                    <a:ext uri="{9D8B030D-6E8A-4147-A177-3AD203B41FA5}">
                      <a16:colId xmlns:a16="http://schemas.microsoft.com/office/drawing/2014/main" val="66295914"/>
                    </a:ext>
                  </a:extLst>
                </a:gridCol>
              </a:tblGrid>
              <a:tr h="609600">
                <a:tc>
                  <a:txBody>
                    <a:bodyPr/>
                    <a:lstStyle/>
                    <a:p>
                      <a:r>
                        <a:rPr lang="en-US" sz="2400" dirty="0"/>
                        <a:t>Indicator</a:t>
                      </a:r>
                    </a:p>
                  </a:txBody>
                  <a:tcPr/>
                </a:tc>
                <a:tc>
                  <a:txBody>
                    <a:bodyPr/>
                    <a:lstStyle/>
                    <a:p>
                      <a:r>
                        <a:rPr lang="en-US" sz="2400" dirty="0"/>
                        <a:t>Data Source</a:t>
                      </a:r>
                    </a:p>
                  </a:txBody>
                  <a:tcPr/>
                </a:tc>
                <a:tc>
                  <a:txBody>
                    <a:bodyPr/>
                    <a:lstStyle/>
                    <a:p>
                      <a:r>
                        <a:rPr lang="en-US" sz="2400" dirty="0"/>
                        <a:t>Frequency</a:t>
                      </a:r>
                    </a:p>
                  </a:txBody>
                  <a:tcPr/>
                </a:tc>
                <a:tc>
                  <a:txBody>
                    <a:bodyPr/>
                    <a:lstStyle/>
                    <a:p>
                      <a:r>
                        <a:rPr lang="en-US" sz="2400" dirty="0"/>
                        <a:t>Baseline</a:t>
                      </a:r>
                    </a:p>
                  </a:txBody>
                  <a:tcPr/>
                </a:tc>
                <a:tc>
                  <a:txBody>
                    <a:bodyPr/>
                    <a:lstStyle/>
                    <a:p>
                      <a:r>
                        <a:rPr lang="en-US" sz="2400" dirty="0"/>
                        <a:t>Target</a:t>
                      </a:r>
                    </a:p>
                  </a:txBody>
                  <a:tcPr/>
                </a:tc>
                <a:tc>
                  <a:txBody>
                    <a:bodyPr/>
                    <a:lstStyle/>
                    <a:p>
                      <a:r>
                        <a:rPr lang="en-US" sz="2400" dirty="0"/>
                        <a:t>Comments</a:t>
                      </a:r>
                    </a:p>
                  </a:txBody>
                  <a:tcPr/>
                </a:tc>
                <a:extLst>
                  <a:ext uri="{0D108BD9-81ED-4DB2-BD59-A6C34878D82A}">
                    <a16:rowId xmlns:a16="http://schemas.microsoft.com/office/drawing/2014/main" val="47612990"/>
                  </a:ext>
                </a:extLst>
              </a:tr>
              <a:tr h="670560">
                <a:tc>
                  <a:txBody>
                    <a:bodyPr/>
                    <a:lstStyle/>
                    <a:p>
                      <a:r>
                        <a:rPr lang="en-US" sz="2400" dirty="0"/>
                        <a:t>Outputs</a:t>
                      </a:r>
                    </a:p>
                  </a:txBody>
                  <a:tcPr/>
                </a:tc>
                <a:tc>
                  <a:txBody>
                    <a:bodyPr/>
                    <a:lstStyle/>
                    <a:p>
                      <a:endParaRPr lang="en-US" sz="2400"/>
                    </a:p>
                  </a:txBody>
                  <a:tcPr/>
                </a:tc>
                <a:tc>
                  <a:txBody>
                    <a:bodyPr/>
                    <a:lstStyle/>
                    <a:p>
                      <a:endParaRPr lang="en-US" sz="2400"/>
                    </a:p>
                  </a:txBody>
                  <a:tcPr/>
                </a:tc>
                <a:tc>
                  <a:txBody>
                    <a:bodyPr/>
                    <a:lstStyle/>
                    <a:p>
                      <a:endParaRPr lang="en-US" sz="2400"/>
                    </a:p>
                  </a:txBody>
                  <a:tcPr/>
                </a:tc>
                <a:tc>
                  <a:txBody>
                    <a:bodyPr/>
                    <a:lstStyle/>
                    <a:p>
                      <a:endParaRPr lang="en-US" sz="2400"/>
                    </a:p>
                  </a:txBody>
                  <a:tcPr/>
                </a:tc>
                <a:tc>
                  <a:txBody>
                    <a:bodyPr/>
                    <a:lstStyle/>
                    <a:p>
                      <a:endParaRPr lang="en-US" sz="2400" dirty="0"/>
                    </a:p>
                  </a:txBody>
                  <a:tcPr/>
                </a:tc>
                <a:extLst>
                  <a:ext uri="{0D108BD9-81ED-4DB2-BD59-A6C34878D82A}">
                    <a16:rowId xmlns:a16="http://schemas.microsoft.com/office/drawing/2014/main" val="1079400998"/>
                  </a:ext>
                </a:extLst>
              </a:tr>
              <a:tr h="1005840">
                <a:tc>
                  <a:txBody>
                    <a:bodyPr/>
                    <a:lstStyle/>
                    <a:p>
                      <a:r>
                        <a:rPr lang="en-US" sz="2400" dirty="0"/>
                        <a:t># of facilities with a provider trained in ANC</a:t>
                      </a:r>
                    </a:p>
                  </a:txBody>
                  <a:tcPr/>
                </a:tc>
                <a:tc>
                  <a:txBody>
                    <a:bodyPr/>
                    <a:lstStyle/>
                    <a:p>
                      <a:r>
                        <a:rPr lang="en-US" sz="2400" dirty="0"/>
                        <a:t>Program Records</a:t>
                      </a:r>
                    </a:p>
                  </a:txBody>
                  <a:tcPr/>
                </a:tc>
                <a:tc>
                  <a:txBody>
                    <a:bodyPr/>
                    <a:lstStyle/>
                    <a:p>
                      <a:r>
                        <a:rPr lang="en-US" sz="2400" dirty="0" err="1"/>
                        <a:t>Qtr</a:t>
                      </a:r>
                      <a:endParaRPr lang="en-US" sz="2400" dirty="0"/>
                    </a:p>
                  </a:txBody>
                  <a:tcPr/>
                </a:tc>
                <a:tc>
                  <a:txBody>
                    <a:bodyPr/>
                    <a:lstStyle/>
                    <a:p>
                      <a:endParaRPr lang="en-US" sz="2400" dirty="0"/>
                    </a:p>
                  </a:txBody>
                  <a:tcPr/>
                </a:tc>
                <a:tc>
                  <a:txBody>
                    <a:bodyPr/>
                    <a:lstStyle/>
                    <a:p>
                      <a:endParaRPr lang="en-US" sz="2400" dirty="0"/>
                    </a:p>
                  </a:txBody>
                  <a:tcPr/>
                </a:tc>
                <a:tc>
                  <a:txBody>
                    <a:bodyPr/>
                    <a:lstStyle/>
                    <a:p>
                      <a:r>
                        <a:rPr lang="en-US" sz="2400" dirty="0"/>
                        <a:t>Disaggregated by district</a:t>
                      </a:r>
                    </a:p>
                  </a:txBody>
                  <a:tcPr/>
                </a:tc>
                <a:extLst>
                  <a:ext uri="{0D108BD9-81ED-4DB2-BD59-A6C34878D82A}">
                    <a16:rowId xmlns:a16="http://schemas.microsoft.com/office/drawing/2014/main" val="925618290"/>
                  </a:ext>
                </a:extLst>
              </a:tr>
              <a:tr h="533400">
                <a:tc>
                  <a:txBody>
                    <a:bodyPr/>
                    <a:lstStyle/>
                    <a:p>
                      <a:r>
                        <a:rPr lang="en-US" sz="2400" dirty="0"/>
                        <a:t>Outcome</a:t>
                      </a:r>
                    </a:p>
                  </a:txBody>
                  <a:tcPr/>
                </a:tc>
                <a:tc>
                  <a:txBody>
                    <a:bodyPr/>
                    <a:lstStyle/>
                    <a:p>
                      <a:endParaRPr lang="en-US" sz="2400" dirty="0"/>
                    </a:p>
                  </a:txBody>
                  <a:tcPr/>
                </a:tc>
                <a:tc>
                  <a:txBody>
                    <a:bodyPr/>
                    <a:lstStyle/>
                    <a:p>
                      <a:endParaRPr lang="en-US" sz="2400" dirty="0"/>
                    </a:p>
                  </a:txBody>
                  <a:tcPr/>
                </a:tc>
                <a:tc>
                  <a:txBody>
                    <a:bodyPr/>
                    <a:lstStyle/>
                    <a:p>
                      <a:endParaRPr lang="en-US" sz="2400" dirty="0"/>
                    </a:p>
                  </a:txBody>
                  <a:tcPr/>
                </a:tc>
                <a:tc>
                  <a:txBody>
                    <a:bodyPr/>
                    <a:lstStyle/>
                    <a:p>
                      <a:endParaRPr lang="en-US" sz="2400"/>
                    </a:p>
                  </a:txBody>
                  <a:tcPr/>
                </a:tc>
                <a:tc>
                  <a:txBody>
                    <a:bodyPr/>
                    <a:lstStyle/>
                    <a:p>
                      <a:endParaRPr lang="en-US" sz="2400"/>
                    </a:p>
                  </a:txBody>
                  <a:tcPr/>
                </a:tc>
                <a:extLst>
                  <a:ext uri="{0D108BD9-81ED-4DB2-BD59-A6C34878D82A}">
                    <a16:rowId xmlns:a16="http://schemas.microsoft.com/office/drawing/2014/main" val="3764722366"/>
                  </a:ext>
                </a:extLst>
              </a:tr>
              <a:tr h="1005840">
                <a:tc>
                  <a:txBody>
                    <a:bodyPr/>
                    <a:lstStyle/>
                    <a:p>
                      <a:r>
                        <a:rPr lang="en-US" sz="2400" dirty="0"/>
                        <a:t>% of pregnant women receiving 4 ANC visits by MTP</a:t>
                      </a:r>
                    </a:p>
                  </a:txBody>
                  <a:tcPr/>
                </a:tc>
                <a:tc>
                  <a:txBody>
                    <a:bodyPr/>
                    <a:lstStyle/>
                    <a:p>
                      <a:r>
                        <a:rPr lang="en-US" sz="2400" dirty="0"/>
                        <a:t>HMIS and BDHS</a:t>
                      </a:r>
                    </a:p>
                  </a:txBody>
                  <a:tcPr/>
                </a:tc>
                <a:tc>
                  <a:txBody>
                    <a:bodyPr/>
                    <a:lstStyle/>
                    <a:p>
                      <a:r>
                        <a:rPr lang="en-US" sz="2400" dirty="0"/>
                        <a:t>Annual</a:t>
                      </a:r>
                    </a:p>
                  </a:txBody>
                  <a:tcPr/>
                </a:tc>
                <a:tc>
                  <a:txBody>
                    <a:bodyPr/>
                    <a:lstStyle/>
                    <a:p>
                      <a:endParaRPr lang="en-US" sz="2400" dirty="0"/>
                    </a:p>
                  </a:txBody>
                  <a:tcPr/>
                </a:tc>
                <a:tc>
                  <a:txBody>
                    <a:bodyPr/>
                    <a:lstStyle/>
                    <a:p>
                      <a:endParaRPr lang="en-US" sz="2400" dirty="0"/>
                    </a:p>
                  </a:txBody>
                  <a:tcPr/>
                </a:tc>
                <a:tc>
                  <a:txBody>
                    <a:bodyPr/>
                    <a:lstStyle/>
                    <a:p>
                      <a:r>
                        <a:rPr lang="en-US" sz="2400" dirty="0"/>
                        <a:t>Does not provide info on quality of care provided</a:t>
                      </a:r>
                    </a:p>
                  </a:txBody>
                  <a:tcPr/>
                </a:tc>
                <a:extLst>
                  <a:ext uri="{0D108BD9-81ED-4DB2-BD59-A6C34878D82A}">
                    <a16:rowId xmlns:a16="http://schemas.microsoft.com/office/drawing/2014/main" val="363633245"/>
                  </a:ext>
                </a:extLst>
              </a:tr>
            </a:tbl>
          </a:graphicData>
        </a:graphic>
      </p:graphicFrame>
    </p:spTree>
    <p:extLst>
      <p:ext uri="{BB962C8B-B14F-4D97-AF65-F5344CB8AC3E}">
        <p14:creationId xmlns:p14="http://schemas.microsoft.com/office/powerpoint/2010/main" val="2630855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5356-A75A-43BE-B308-473156CAD0AC}"/>
              </a:ext>
            </a:extLst>
          </p:cNvPr>
          <p:cNvSpPr>
            <a:spLocks noGrp="1"/>
          </p:cNvSpPr>
          <p:nvPr>
            <p:ph type="title"/>
          </p:nvPr>
        </p:nvSpPr>
        <p:spPr/>
        <p:txBody>
          <a:bodyPr/>
          <a:lstStyle/>
          <a:p>
            <a:r>
              <a:rPr lang="en-US" dirty="0">
                <a:latin typeface="Century Gothic" panose="020B0502020202020204" pitchFamily="34" charset="0"/>
              </a:rPr>
              <a:t>An Indicator Is...</a:t>
            </a:r>
          </a:p>
        </p:txBody>
      </p:sp>
      <p:sp>
        <p:nvSpPr>
          <p:cNvPr id="3" name="Text Placeholder 2">
            <a:extLst>
              <a:ext uri="{FF2B5EF4-FFF2-40B4-BE49-F238E27FC236}">
                <a16:creationId xmlns:a16="http://schemas.microsoft.com/office/drawing/2014/main" id="{F443D5AA-48EE-4B1A-AA18-F5C622C7BEFC}"/>
              </a:ext>
            </a:extLst>
          </p:cNvPr>
          <p:cNvSpPr>
            <a:spLocks noGrp="1"/>
          </p:cNvSpPr>
          <p:nvPr>
            <p:ph type="body" sz="quarter" idx="10"/>
          </p:nvPr>
        </p:nvSpPr>
        <p:spPr>
          <a:xfrm>
            <a:off x="609600" y="1828800"/>
            <a:ext cx="8684631" cy="3783599"/>
          </a:xfrm>
        </p:spPr>
        <p:txBody>
          <a:bodyPr/>
          <a:lstStyle/>
          <a:p>
            <a:pPr marL="457200" indent="-457200">
              <a:buFont typeface="Arial" panose="020B0604020202020204" pitchFamily="34" charset="0"/>
              <a:buChar char="•"/>
            </a:pPr>
            <a:r>
              <a:rPr lang="en-US" sz="3600" dirty="0">
                <a:latin typeface="Century Gothic" panose="020B0502020202020204" pitchFamily="34" charset="0"/>
              </a:rPr>
              <a:t>A variable (its value changes)</a:t>
            </a:r>
          </a:p>
          <a:p>
            <a:endParaRPr lang="en-US" sz="3600" dirty="0">
              <a:latin typeface="Century Gothic" panose="020B0502020202020204" pitchFamily="34" charset="0"/>
            </a:endParaRPr>
          </a:p>
          <a:p>
            <a:pPr marL="457200" indent="-457200">
              <a:buFont typeface="Arial" panose="020B0604020202020204" pitchFamily="34" charset="0"/>
              <a:buChar char="•"/>
            </a:pPr>
            <a:r>
              <a:rPr lang="en-US" sz="3600" dirty="0">
                <a:latin typeface="Century Gothic" panose="020B0502020202020204" pitchFamily="34" charset="0"/>
              </a:rPr>
              <a:t>That measures (objective calculation of value)</a:t>
            </a:r>
          </a:p>
          <a:p>
            <a:endParaRPr lang="en-US" sz="3600" dirty="0">
              <a:latin typeface="Century Gothic" panose="020B0502020202020204" pitchFamily="34" charset="0"/>
            </a:endParaRPr>
          </a:p>
          <a:p>
            <a:pPr marL="457200" indent="-457200">
              <a:spcAft>
                <a:spcPts val="1200"/>
              </a:spcAft>
              <a:buFont typeface="Arial" panose="020B0604020202020204" pitchFamily="34" charset="0"/>
              <a:buChar char="•"/>
            </a:pPr>
            <a:r>
              <a:rPr lang="en-US" sz="3600" dirty="0">
                <a:latin typeface="Century Gothic" panose="020B0502020202020204" pitchFamily="34" charset="0"/>
              </a:rPr>
              <a:t>A single aspect of a program or project</a:t>
            </a:r>
          </a:p>
          <a:p>
            <a:pPr marL="1028700" lvl="1" indent="-571500">
              <a:buFont typeface="Courier New" panose="02070309020205020404" pitchFamily="49" charset="0"/>
              <a:buChar char="o"/>
            </a:pPr>
            <a:r>
              <a:rPr lang="en-US" sz="3200" dirty="0">
                <a:latin typeface="Century Gothic" panose="020B0502020202020204" pitchFamily="34" charset="0"/>
              </a:rPr>
              <a:t>input, process, output, outcome</a:t>
            </a:r>
          </a:p>
        </p:txBody>
      </p:sp>
    </p:spTree>
    <p:extLst>
      <p:ext uri="{BB962C8B-B14F-4D97-AF65-F5344CB8AC3E}">
        <p14:creationId xmlns:p14="http://schemas.microsoft.com/office/powerpoint/2010/main" val="310132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D6DBD-0009-433A-BA39-F6625ACE544B}"/>
              </a:ext>
            </a:extLst>
          </p:cNvPr>
          <p:cNvSpPr>
            <a:spLocks noGrp="1"/>
          </p:cNvSpPr>
          <p:nvPr>
            <p:ph type="title"/>
          </p:nvPr>
        </p:nvSpPr>
        <p:spPr>
          <a:xfrm>
            <a:off x="381000" y="457200"/>
            <a:ext cx="8674100" cy="1143000"/>
          </a:xfrm>
        </p:spPr>
        <p:txBody>
          <a:bodyPr/>
          <a:lstStyle/>
          <a:p>
            <a:r>
              <a:rPr lang="en-US" dirty="0">
                <a:latin typeface="Century Gothic" panose="020B0502020202020204" pitchFamily="34" charset="0"/>
              </a:rPr>
              <a:t>Indicator Reference Sheets</a:t>
            </a:r>
          </a:p>
        </p:txBody>
      </p:sp>
      <p:sp>
        <p:nvSpPr>
          <p:cNvPr id="3" name="Text Placeholder 2">
            <a:extLst>
              <a:ext uri="{FF2B5EF4-FFF2-40B4-BE49-F238E27FC236}">
                <a16:creationId xmlns:a16="http://schemas.microsoft.com/office/drawing/2014/main" id="{BA0FCE46-CF3F-4296-B7B5-F4DB0E2A547B}"/>
              </a:ext>
            </a:extLst>
          </p:cNvPr>
          <p:cNvSpPr>
            <a:spLocks noGrp="1"/>
          </p:cNvSpPr>
          <p:nvPr>
            <p:ph type="body" sz="quarter" idx="10"/>
          </p:nvPr>
        </p:nvSpPr>
        <p:spPr>
          <a:xfrm>
            <a:off x="381000" y="1295400"/>
            <a:ext cx="8305800" cy="2590800"/>
          </a:xfrm>
        </p:spPr>
        <p:txBody>
          <a:bodyPr/>
          <a:lstStyle/>
          <a:p>
            <a:r>
              <a:rPr lang="en-US" dirty="0">
                <a:latin typeface="Century Gothic" panose="020B0502020202020204" pitchFamily="34" charset="0"/>
              </a:rPr>
              <a:t>Provides detailed documentation for each indicator:</a:t>
            </a:r>
            <a:endParaRPr lang="en-US" dirty="0">
              <a:latin typeface="Century Gothic" panose="020B0502020202020204" pitchFamily="34" charset="0"/>
              <a:ea typeface="ＭＳ Ｐゴシック" pitchFamily="34" charset="-128"/>
            </a:endParaRP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Precise definitions, unit of measurement, calculation</a:t>
            </a: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Justification for selection/management utility</a:t>
            </a: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Plans for data collection, including data source, frequency, responsibilities, and cost</a:t>
            </a: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Plans for data analysis, reporting, and review (including schedule, method, and responsibility)</a:t>
            </a: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Data quality Issues, limitations, significance</a:t>
            </a:r>
          </a:p>
          <a:p>
            <a:pPr marL="457200" indent="-457200">
              <a:buFont typeface="Arial" panose="020B0604020202020204" pitchFamily="34" charset="0"/>
              <a:buChar char="•"/>
            </a:pPr>
            <a:r>
              <a:rPr lang="en-US" dirty="0">
                <a:latin typeface="Century Gothic" panose="020B0502020202020204" pitchFamily="34" charset="0"/>
                <a:ea typeface="ＭＳ Ｐゴシック" pitchFamily="34" charset="-128"/>
              </a:rPr>
              <a:t>Performance data table (baseline and target values)</a:t>
            </a:r>
          </a:p>
          <a:p>
            <a:endParaRPr lang="en-US" dirty="0"/>
          </a:p>
        </p:txBody>
      </p:sp>
    </p:spTree>
    <p:extLst>
      <p:ext uri="{BB962C8B-B14F-4D97-AF65-F5344CB8AC3E}">
        <p14:creationId xmlns:p14="http://schemas.microsoft.com/office/powerpoint/2010/main" val="2388917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784D9-6008-4FD3-9DF6-2C7C3CE90246}"/>
              </a:ext>
            </a:extLst>
          </p:cNvPr>
          <p:cNvSpPr>
            <a:spLocks noGrp="1"/>
          </p:cNvSpPr>
          <p:nvPr>
            <p:ph type="title"/>
          </p:nvPr>
        </p:nvSpPr>
        <p:spPr>
          <a:xfrm>
            <a:off x="546100" y="533400"/>
            <a:ext cx="8674100" cy="1143000"/>
          </a:xfrm>
        </p:spPr>
        <p:txBody>
          <a:bodyPr/>
          <a:lstStyle/>
          <a:p>
            <a:r>
              <a:rPr lang="en-US" sz="4000" dirty="0">
                <a:latin typeface="Century Gothic" panose="020B0502020202020204" pitchFamily="34" charset="0"/>
              </a:rPr>
              <a:t>How many indicators are enough?</a:t>
            </a:r>
          </a:p>
        </p:txBody>
      </p:sp>
      <p:sp>
        <p:nvSpPr>
          <p:cNvPr id="3" name="Text Placeholder 2">
            <a:extLst>
              <a:ext uri="{FF2B5EF4-FFF2-40B4-BE49-F238E27FC236}">
                <a16:creationId xmlns:a16="http://schemas.microsoft.com/office/drawing/2014/main" id="{C701EC37-55C5-4E55-976A-0737E7E8FCF3}"/>
              </a:ext>
            </a:extLst>
          </p:cNvPr>
          <p:cNvSpPr>
            <a:spLocks noGrp="1"/>
          </p:cNvSpPr>
          <p:nvPr>
            <p:ph type="body" sz="quarter" idx="10"/>
          </p:nvPr>
        </p:nvSpPr>
        <p:spPr>
          <a:xfrm>
            <a:off x="685800" y="1716989"/>
            <a:ext cx="8534400" cy="3845611"/>
          </a:xfrm>
        </p:spPr>
        <p:txBody>
          <a:bodyPr/>
          <a:lstStyle/>
          <a:p>
            <a:pPr marL="228600" indent="-228600">
              <a:lnSpc>
                <a:spcPts val="3400"/>
              </a:lnSpc>
              <a:spcAft>
                <a:spcPts val="1200"/>
              </a:spcAft>
              <a:buFont typeface="Wingdings" charset="2"/>
              <a:buNone/>
            </a:pPr>
            <a:r>
              <a:rPr lang="en-US" sz="3200" b="1" i="1" dirty="0">
                <a:latin typeface="Century Gothic" panose="020B0502020202020204" pitchFamily="34" charset="0"/>
              </a:rPr>
              <a:t>Rule of thumb</a:t>
            </a:r>
          </a:p>
          <a:p>
            <a:pPr marL="457200" indent="-457200">
              <a:lnSpc>
                <a:spcPts val="3400"/>
              </a:lnSpc>
              <a:spcAft>
                <a:spcPts val="1200"/>
              </a:spcAft>
              <a:buFont typeface="Arial" panose="020B0604020202020204" pitchFamily="34" charset="0"/>
              <a:buChar char="•"/>
            </a:pPr>
            <a:r>
              <a:rPr lang="en-US" sz="3200" dirty="0">
                <a:latin typeface="Century Gothic" panose="020B0502020202020204" pitchFamily="34" charset="0"/>
              </a:rPr>
              <a:t>At least one or two indicators per key activity or result (ideally, from different data sources)</a:t>
            </a:r>
          </a:p>
          <a:p>
            <a:pPr marL="457200" indent="-457200">
              <a:lnSpc>
                <a:spcPts val="3400"/>
              </a:lnSpc>
              <a:spcAft>
                <a:spcPts val="1200"/>
              </a:spcAft>
              <a:buFont typeface="Arial" panose="020B0604020202020204" pitchFamily="34" charset="0"/>
              <a:buChar char="•"/>
            </a:pPr>
            <a:r>
              <a:rPr lang="en-US" sz="3200" dirty="0">
                <a:latin typeface="Century Gothic" panose="020B0502020202020204" pitchFamily="34" charset="0"/>
              </a:rPr>
              <a:t>At least one indicator for every core activity (e.g., training, BCC)</a:t>
            </a:r>
          </a:p>
          <a:p>
            <a:pPr marL="457200" indent="-457200">
              <a:lnSpc>
                <a:spcPts val="3400"/>
              </a:lnSpc>
              <a:spcAft>
                <a:spcPts val="1200"/>
              </a:spcAft>
              <a:buFont typeface="Arial" panose="020B0604020202020204" pitchFamily="34" charset="0"/>
              <a:buChar char="•"/>
            </a:pPr>
            <a:r>
              <a:rPr lang="en-US" sz="3200" dirty="0">
                <a:latin typeface="Century Gothic" panose="020B0502020202020204" pitchFamily="34" charset="0"/>
              </a:rPr>
              <a:t>No more than 8–10 indicators per area of significant program focus</a:t>
            </a:r>
          </a:p>
          <a:p>
            <a:pPr marL="457200" indent="-457200">
              <a:lnSpc>
                <a:spcPts val="3400"/>
              </a:lnSpc>
              <a:spcAft>
                <a:spcPts val="1200"/>
              </a:spcAft>
              <a:buFont typeface="Arial" panose="020B0604020202020204" pitchFamily="34" charset="0"/>
              <a:buChar char="•"/>
            </a:pPr>
            <a:r>
              <a:rPr lang="en-US" sz="3200" dirty="0">
                <a:latin typeface="Century Gothic" panose="020B0502020202020204" pitchFamily="34" charset="0"/>
              </a:rPr>
              <a:t>Use a mix of data collection strategies/source</a:t>
            </a:r>
          </a:p>
          <a:p>
            <a:endParaRPr lang="en-US" dirty="0"/>
          </a:p>
        </p:txBody>
      </p:sp>
    </p:spTree>
    <p:extLst>
      <p:ext uri="{BB962C8B-B14F-4D97-AF65-F5344CB8AC3E}">
        <p14:creationId xmlns:p14="http://schemas.microsoft.com/office/powerpoint/2010/main" val="1017369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32711-E00A-4F78-8339-F2782B29B87E}"/>
              </a:ext>
            </a:extLst>
          </p:cNvPr>
          <p:cNvSpPr>
            <a:spLocks noGrp="1"/>
          </p:cNvSpPr>
          <p:nvPr>
            <p:ph type="title"/>
          </p:nvPr>
        </p:nvSpPr>
        <p:spPr>
          <a:xfrm>
            <a:off x="611768" y="457200"/>
            <a:ext cx="9522831" cy="1143000"/>
          </a:xfrm>
        </p:spPr>
        <p:txBody>
          <a:bodyPr/>
          <a:lstStyle/>
          <a:p>
            <a:r>
              <a:rPr lang="en-US" sz="4400" dirty="0">
                <a:latin typeface="Century Gothic" panose="020B0502020202020204" pitchFamily="34" charset="0"/>
              </a:rPr>
              <a:t>Good Indicators: A Synopsis</a:t>
            </a:r>
          </a:p>
        </p:txBody>
      </p:sp>
      <p:sp>
        <p:nvSpPr>
          <p:cNvPr id="3" name="Text Placeholder 2">
            <a:extLst>
              <a:ext uri="{FF2B5EF4-FFF2-40B4-BE49-F238E27FC236}">
                <a16:creationId xmlns:a16="http://schemas.microsoft.com/office/drawing/2014/main" id="{9ED38461-BBDB-4412-8309-E101BADEFAAF}"/>
              </a:ext>
            </a:extLst>
          </p:cNvPr>
          <p:cNvSpPr>
            <a:spLocks noGrp="1"/>
          </p:cNvSpPr>
          <p:nvPr>
            <p:ph type="body" sz="quarter" idx="10"/>
          </p:nvPr>
        </p:nvSpPr>
        <p:spPr>
          <a:xfrm>
            <a:off x="611769" y="1509812"/>
            <a:ext cx="8379831" cy="3783599"/>
          </a:xfrm>
        </p:spPr>
        <p:txBody>
          <a:bodyPr/>
          <a:lstStyle/>
          <a:p>
            <a:pPr marL="457200" indent="-457200">
              <a:lnSpc>
                <a:spcPct val="80000"/>
              </a:lnSpc>
              <a:buFont typeface="Wingdings" panose="05000000000000000000" pitchFamily="2" charset="2"/>
              <a:buChar char="ü"/>
            </a:pPr>
            <a:r>
              <a:rPr lang="en-US" dirty="0">
                <a:latin typeface="Century Gothic" panose="020B0502020202020204" pitchFamily="34" charset="0"/>
                <a:ea typeface="ＭＳ Ｐゴシック" pitchFamily="34" charset="-128"/>
              </a:rPr>
              <a:t>Provide information useful for program decision making at every level and stage of program implementation</a:t>
            </a:r>
          </a:p>
          <a:p>
            <a:pPr marL="457200" indent="-457200">
              <a:lnSpc>
                <a:spcPct val="80000"/>
              </a:lnSpc>
              <a:buFont typeface="Wingdings" panose="05000000000000000000" pitchFamily="2" charset="2"/>
              <a:buChar char="ü"/>
            </a:pPr>
            <a:endParaRPr lang="en-US" dirty="0">
              <a:latin typeface="Century Gothic" panose="020B0502020202020204" pitchFamily="34" charset="0"/>
              <a:ea typeface="ＭＳ Ｐゴシック" pitchFamily="34" charset="-128"/>
            </a:endParaRPr>
          </a:p>
          <a:p>
            <a:pPr marL="457200" indent="-457200">
              <a:lnSpc>
                <a:spcPct val="80000"/>
              </a:lnSpc>
              <a:buFont typeface="Wingdings" panose="05000000000000000000" pitchFamily="2" charset="2"/>
              <a:buChar char="ü"/>
            </a:pPr>
            <a:r>
              <a:rPr lang="en-US" dirty="0">
                <a:latin typeface="Century Gothic" panose="020B0502020202020204" pitchFamily="34" charset="0"/>
                <a:ea typeface="ＭＳ Ｐゴシック" pitchFamily="34" charset="-128"/>
              </a:rPr>
              <a:t>Are consistent with international standards and other reporting requirements, as appropriate</a:t>
            </a:r>
          </a:p>
          <a:p>
            <a:pPr marL="457200" indent="-457200">
              <a:lnSpc>
                <a:spcPct val="80000"/>
              </a:lnSpc>
              <a:buFont typeface="Wingdings" panose="05000000000000000000" pitchFamily="2" charset="2"/>
              <a:buChar char="ü"/>
            </a:pPr>
            <a:endParaRPr lang="en-US" dirty="0">
              <a:latin typeface="Century Gothic" panose="020B0502020202020204" pitchFamily="34" charset="0"/>
              <a:ea typeface="ＭＳ Ｐゴシック" pitchFamily="34" charset="-128"/>
            </a:endParaRPr>
          </a:p>
          <a:p>
            <a:pPr marL="457200" indent="-457200">
              <a:lnSpc>
                <a:spcPct val="80000"/>
              </a:lnSpc>
              <a:buFont typeface="Wingdings" panose="05000000000000000000" pitchFamily="2" charset="2"/>
              <a:buChar char="ü"/>
            </a:pPr>
            <a:r>
              <a:rPr lang="en-US" dirty="0">
                <a:latin typeface="Century Gothic" panose="020B0502020202020204" pitchFamily="34" charset="0"/>
                <a:ea typeface="ＭＳ Ｐゴシック" pitchFamily="34" charset="-128"/>
              </a:rPr>
              <a:t>Are defined in clear and unambiguous terms</a:t>
            </a:r>
          </a:p>
          <a:p>
            <a:pPr marL="457200" indent="-457200">
              <a:lnSpc>
                <a:spcPct val="80000"/>
              </a:lnSpc>
              <a:buFont typeface="Wingdings" panose="05000000000000000000" pitchFamily="2" charset="2"/>
              <a:buChar char="ü"/>
            </a:pPr>
            <a:endParaRPr lang="en-US" dirty="0">
              <a:latin typeface="Century Gothic" panose="020B0502020202020204" pitchFamily="34" charset="0"/>
              <a:ea typeface="ＭＳ Ｐゴシック" pitchFamily="34" charset="-128"/>
            </a:endParaRPr>
          </a:p>
          <a:p>
            <a:pPr marL="457200" indent="-457200">
              <a:lnSpc>
                <a:spcPct val="80000"/>
              </a:lnSpc>
              <a:buFont typeface="Wingdings" panose="05000000000000000000" pitchFamily="2" charset="2"/>
              <a:buChar char="ü"/>
            </a:pPr>
            <a:r>
              <a:rPr lang="en-US" dirty="0">
                <a:latin typeface="Century Gothic" panose="020B0502020202020204" pitchFamily="34" charset="0"/>
                <a:ea typeface="ＭＳ Ｐゴシック" pitchFamily="34" charset="-128"/>
              </a:rPr>
              <a:t>Nondirectional</a:t>
            </a:r>
            <a:r>
              <a:rPr lang="en-US" altLang="ja-JP" dirty="0">
                <a:latin typeface="Century Gothic" panose="020B0502020202020204" pitchFamily="34" charset="0"/>
              </a:rPr>
              <a:t> and SMART (specific, measurable, achievable, relevant, and time-bound)</a:t>
            </a:r>
          </a:p>
          <a:p>
            <a:pPr marL="457200" indent="-457200">
              <a:lnSpc>
                <a:spcPct val="80000"/>
              </a:lnSpc>
              <a:buFont typeface="Wingdings" panose="05000000000000000000" pitchFamily="2" charset="2"/>
              <a:buChar char="ü"/>
            </a:pPr>
            <a:endParaRPr lang="en-US" altLang="ja-JP" dirty="0">
              <a:latin typeface="Century Gothic" panose="020B0502020202020204" pitchFamily="34" charset="0"/>
            </a:endParaRPr>
          </a:p>
          <a:p>
            <a:pPr marL="457200" indent="-457200">
              <a:lnSpc>
                <a:spcPct val="80000"/>
              </a:lnSpc>
              <a:buFont typeface="Wingdings" panose="05000000000000000000" pitchFamily="2" charset="2"/>
              <a:buChar char="ü"/>
            </a:pPr>
            <a:r>
              <a:rPr lang="en-US" dirty="0">
                <a:latin typeface="Century Gothic" panose="020B0502020202020204" pitchFamily="34" charset="0"/>
                <a:ea typeface="ＭＳ Ｐゴシック" pitchFamily="34" charset="-128"/>
              </a:rPr>
              <a:t>Have values that are:</a:t>
            </a:r>
          </a:p>
          <a:p>
            <a:pPr marL="914400" lvl="1" indent="-457200">
              <a:lnSpc>
                <a:spcPct val="80000"/>
              </a:lnSpc>
              <a:buFont typeface="Wingdings" panose="05000000000000000000" pitchFamily="2" charset="2"/>
              <a:buChar char="Ø"/>
            </a:pPr>
            <a:r>
              <a:rPr lang="en-US" sz="2800" dirty="0">
                <a:latin typeface="Century Gothic" panose="020B0502020202020204" pitchFamily="34" charset="0"/>
                <a:ea typeface="ＭＳ Ｐゴシック" pitchFamily="34" charset="-128"/>
              </a:rPr>
              <a:t>Easy to interpret and explain</a:t>
            </a:r>
          </a:p>
          <a:p>
            <a:pPr marL="914400" lvl="1" indent="-457200">
              <a:lnSpc>
                <a:spcPct val="80000"/>
              </a:lnSpc>
              <a:buFont typeface="Wingdings" panose="05000000000000000000" pitchFamily="2" charset="2"/>
              <a:buChar char="Ø"/>
            </a:pPr>
            <a:r>
              <a:rPr lang="en-US" sz="2800" dirty="0">
                <a:latin typeface="Century Gothic" panose="020B0502020202020204" pitchFamily="34" charset="0"/>
                <a:ea typeface="ＭＳ Ｐゴシック" pitchFamily="34" charset="-128"/>
              </a:rPr>
              <a:t>Precise, valid, and reliable measures</a:t>
            </a:r>
            <a:endParaRPr lang="en-US" sz="2800" dirty="0">
              <a:latin typeface="Century Gothic" panose="020B0502020202020204" pitchFamily="34" charset="0"/>
            </a:endParaRPr>
          </a:p>
        </p:txBody>
      </p:sp>
    </p:spTree>
    <p:extLst>
      <p:ext uri="{BB962C8B-B14F-4D97-AF65-F5344CB8AC3E}">
        <p14:creationId xmlns:p14="http://schemas.microsoft.com/office/powerpoint/2010/main" val="165573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202342"/>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pPr algn="ctr">
              <a:defRPr/>
            </a:pPr>
            <a:endParaRPr lang="en-US" sz="4000" dirty="0">
              <a:latin typeface="Century Gothic" panose="020B0502020202020204" pitchFamily="34" charset="0"/>
            </a:endParaRPr>
          </a:p>
          <a:p>
            <a:pPr algn="ctr">
              <a:defRPr/>
            </a:pPr>
            <a:r>
              <a:rPr lang="en-US" sz="4000" b="1" i="1" dirty="0">
                <a:solidFill>
                  <a:srgbClr val="002060"/>
                </a:solidFill>
                <a:latin typeface="Century Gothic" panose="020B0502020202020204" pitchFamily="34" charset="0"/>
              </a:rPr>
              <a:t>Not everything that can be counted counts, and not everything that counts can be counted.	</a:t>
            </a:r>
          </a:p>
          <a:p>
            <a:pPr>
              <a:buFontTx/>
              <a:buNone/>
              <a:defRPr/>
            </a:pPr>
            <a:r>
              <a:rPr lang="en-US" sz="4000" dirty="0">
                <a:solidFill>
                  <a:srgbClr val="002060"/>
                </a:solidFill>
                <a:latin typeface="Century Gothic" panose="020B0502020202020204" pitchFamily="34" charset="0"/>
              </a:rPr>
              <a:t>		</a:t>
            </a:r>
            <a:br>
              <a:rPr lang="en-US" sz="4000" dirty="0">
                <a:solidFill>
                  <a:srgbClr val="002060"/>
                </a:solidFill>
                <a:latin typeface="Century Gothic" panose="020B0502020202020204" pitchFamily="34" charset="0"/>
              </a:rPr>
            </a:br>
            <a:r>
              <a:rPr lang="en-US" sz="4000" dirty="0">
                <a:solidFill>
                  <a:srgbClr val="002060"/>
                </a:solidFill>
                <a:latin typeface="Century Gothic" panose="020B0502020202020204" pitchFamily="34" charset="0"/>
              </a:rPr>
              <a:t>					Albert Einstein</a:t>
            </a:r>
          </a:p>
        </p:txBody>
      </p:sp>
      <p:sp>
        <p:nvSpPr>
          <p:cNvPr id="8" name="object 8"/>
          <p:cNvSpPr txBox="1"/>
          <p:nvPr/>
        </p:nvSpPr>
        <p:spPr>
          <a:xfrm>
            <a:off x="380999" y="-457200"/>
            <a:ext cx="9144001" cy="4167808"/>
          </a:xfrm>
          <a:prstGeom prst="rect">
            <a:avLst/>
          </a:prstGeom>
        </p:spPr>
        <p:txBody>
          <a:bodyPr vert="horz" wrap="square" lIns="0" tIns="0" rIns="0" bIns="0" rtlCol="0">
            <a:spAutoFit/>
          </a:bodyPr>
          <a:lstStyle/>
          <a:p>
            <a:pPr marL="12700">
              <a:lnSpc>
                <a:spcPts val="6495"/>
              </a:lnSpc>
            </a:pPr>
            <a:endParaRPr lang="en-US" sz="5700" b="1" spc="-100" dirty="0">
              <a:solidFill>
                <a:srgbClr val="A29CC0"/>
              </a:solidFill>
              <a:latin typeface="Century Gothic" panose="020B0502020202020204" pitchFamily="34" charset="0"/>
              <a:cs typeface="Gill Sans MT"/>
            </a:endParaRPr>
          </a:p>
          <a:p>
            <a:pPr marL="12700">
              <a:lnSpc>
                <a:spcPts val="6495"/>
              </a:lnSpc>
            </a:pPr>
            <a:endParaRPr lang="en-US" sz="5700" b="1" spc="-265" dirty="0">
              <a:solidFill>
                <a:srgbClr val="1E1860"/>
              </a:solidFill>
              <a:latin typeface="Century Gothic" panose="020B0502020202020204"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2012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61BDA-F5E3-48D5-B8F5-BC6924BE44A5}"/>
              </a:ext>
            </a:extLst>
          </p:cNvPr>
          <p:cNvSpPr>
            <a:spLocks noGrp="1"/>
          </p:cNvSpPr>
          <p:nvPr>
            <p:ph type="title"/>
          </p:nvPr>
        </p:nvSpPr>
        <p:spPr>
          <a:xfrm>
            <a:off x="762000" y="457200"/>
            <a:ext cx="8674100" cy="1143000"/>
          </a:xfrm>
        </p:spPr>
        <p:txBody>
          <a:bodyPr/>
          <a:lstStyle/>
          <a:p>
            <a:r>
              <a:rPr lang="en-US" dirty="0">
                <a:latin typeface="Century Gothic" panose="020B0502020202020204" pitchFamily="34" charset="0"/>
              </a:rPr>
              <a:t>References</a:t>
            </a:r>
          </a:p>
        </p:txBody>
      </p:sp>
      <p:sp>
        <p:nvSpPr>
          <p:cNvPr id="3" name="Text Placeholder 2">
            <a:extLst>
              <a:ext uri="{FF2B5EF4-FFF2-40B4-BE49-F238E27FC236}">
                <a16:creationId xmlns:a16="http://schemas.microsoft.com/office/drawing/2014/main" id="{48BC1DD8-577A-4A7A-B539-278ECA284493}"/>
              </a:ext>
            </a:extLst>
          </p:cNvPr>
          <p:cNvSpPr>
            <a:spLocks noGrp="1"/>
          </p:cNvSpPr>
          <p:nvPr>
            <p:ph type="body" sz="quarter" idx="10"/>
          </p:nvPr>
        </p:nvSpPr>
        <p:spPr>
          <a:xfrm>
            <a:off x="762000" y="1600200"/>
            <a:ext cx="8305800" cy="2590800"/>
          </a:xfrm>
        </p:spPr>
        <p:txBody>
          <a:bodyPr/>
          <a:lstStyle/>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Bertrand, J. T., Magnani, R. J., &amp; Rutenberg, N. (1996). Evaluating</a:t>
            </a:r>
            <a:r>
              <a:rPr lang="en-US" sz="1800" i="1" dirty="0">
                <a:latin typeface="Century Gothic" panose="020B0502020202020204" pitchFamily="34" charset="0"/>
              </a:rPr>
              <a:t> </a:t>
            </a:r>
            <a:r>
              <a:rPr lang="en-US" sz="1800" dirty="0">
                <a:latin typeface="Century Gothic" panose="020B0502020202020204" pitchFamily="34" charset="0"/>
              </a:rPr>
              <a:t>family planning programs, with adaptations for reproductive health. Chapel Hill, NC, USA: The EVALUATION Project.</a:t>
            </a:r>
          </a:p>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Bertrand, J. T. &amp; Escudero, G. (2002). Compendium of indicators for evaluating reproductive health programs</a:t>
            </a:r>
            <a:r>
              <a:rPr lang="en-US" sz="1800" i="1" dirty="0">
                <a:latin typeface="Century Gothic" panose="020B0502020202020204" pitchFamily="34" charset="0"/>
              </a:rPr>
              <a:t>, </a:t>
            </a:r>
            <a:r>
              <a:rPr lang="en-US" sz="1800" dirty="0">
                <a:latin typeface="Century Gothic" panose="020B0502020202020204" pitchFamily="34" charset="0"/>
              </a:rPr>
              <a:t>Vols. 1 and 2. Chapel Hill, NC, USA: MEASURE Evaluation, University of North Carolina.</a:t>
            </a:r>
          </a:p>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Frankel, N. &amp; Gage, A. (2007). M&amp;E fundamentals: A self-guided minicourse. Chapel Hill, NC, USA: MEASURE </a:t>
            </a:r>
            <a:r>
              <a:rPr lang="en-US" sz="1800" i="1" dirty="0">
                <a:latin typeface="Century Gothic" panose="020B0502020202020204" pitchFamily="34" charset="0"/>
              </a:rPr>
              <a:t>Evaluation</a:t>
            </a:r>
            <a:r>
              <a:rPr lang="en-US" sz="1800" dirty="0">
                <a:latin typeface="Century Gothic" panose="020B0502020202020204" pitchFamily="34" charset="0"/>
              </a:rPr>
              <a:t> , University of North Carolina.</a:t>
            </a:r>
            <a:endParaRPr lang="en-US" sz="1800" i="1" dirty="0">
              <a:latin typeface="Century Gothic" panose="020B0502020202020204" pitchFamily="34" charset="0"/>
            </a:endParaRPr>
          </a:p>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MEASURE Evaluation. (2009). Presentation at PHN Workshop. “Monitoring and Evaluation: Indicators.” Addis Ababa, Ethiopia.</a:t>
            </a:r>
          </a:p>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Gage, A. (2011). Monitoring and evaluation frameworks, indicators and information sources. </a:t>
            </a:r>
          </a:p>
          <a:p>
            <a:pPr marL="342900" indent="-342900">
              <a:lnSpc>
                <a:spcPts val="2400"/>
              </a:lnSpc>
              <a:spcAft>
                <a:spcPts val="1200"/>
              </a:spcAft>
              <a:buFont typeface="Arial" panose="020B0604020202020204" pitchFamily="34" charset="0"/>
              <a:buChar char="•"/>
            </a:pPr>
            <a:r>
              <a:rPr lang="en-US" sz="1800" dirty="0">
                <a:latin typeface="Century Gothic" panose="020B0502020202020204" pitchFamily="34" charset="0"/>
              </a:rPr>
              <a:t>United Nations. (2015). Sustainable development goals. Retrieved from https://unstats.un.org/sdgs/indicators/database/</a:t>
            </a:r>
          </a:p>
          <a:p>
            <a:endParaRPr lang="en-US" dirty="0"/>
          </a:p>
        </p:txBody>
      </p:sp>
    </p:spTree>
    <p:extLst>
      <p:ext uri="{BB962C8B-B14F-4D97-AF65-F5344CB8AC3E}">
        <p14:creationId xmlns:p14="http://schemas.microsoft.com/office/powerpoint/2010/main" val="15961911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5" name="object 5"/>
          <p:cNvSpPr/>
          <p:nvPr/>
        </p:nvSpPr>
        <p:spPr>
          <a:xfrm>
            <a:off x="0" y="1143000"/>
            <a:ext cx="10058400" cy="5434037"/>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838200" y="2357338"/>
            <a:ext cx="8382000" cy="3129062"/>
          </a:xfrm>
          <a:prstGeom prst="rect">
            <a:avLst/>
          </a:prstGeom>
        </p:spPr>
        <p:txBody>
          <a:bodyPr vert="horz" wrap="square" lIns="0" tIns="0" rIns="0" bIns="0" rtlCol="0">
            <a:spAutoFit/>
          </a:bodyPr>
          <a:lstStyle/>
          <a:p>
            <a:r>
              <a:rPr lang="en-US" sz="2000" spc="-100" dirty="0">
                <a:solidFill>
                  <a:schemeClr val="bg1"/>
                </a:solidFill>
                <a:latin typeface="Century Gothic" panose="020B0502020202020204" pitchFamily="34"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Views expressed are not necessarily those of USAID or the United States government. </a:t>
            </a:r>
          </a:p>
          <a:p>
            <a:pPr marL="12700" marR="819150">
              <a:lnSpc>
                <a:spcPts val="5200"/>
              </a:lnSpc>
            </a:pPr>
            <a:r>
              <a:rPr lang="en-US" sz="2000" b="1" spc="-100" dirty="0">
                <a:solidFill>
                  <a:srgbClr val="1E1860"/>
                </a:solidFill>
                <a:latin typeface="Century Gothic" panose="020B0502020202020204" pitchFamily="34" charset="0"/>
                <a:cs typeface="Futura LT Pro Book"/>
              </a:rPr>
              <a:t>www.measureevaluation.org</a:t>
            </a:r>
          </a:p>
        </p:txBody>
      </p:sp>
      <p:sp>
        <p:nvSpPr>
          <p:cNvPr id="11" name="object 3"/>
          <p:cNvSpPr/>
          <p:nvPr/>
        </p:nvSpPr>
        <p:spPr>
          <a:xfrm>
            <a:off x="0" y="0"/>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latin typeface="Futura Lt BT" panose="020B0402020204020303" pitchFamily="34" charset="0"/>
            </a:endParaRPr>
          </a:p>
        </p:txBody>
      </p:sp>
      <p:sp>
        <p:nvSpPr>
          <p:cNvPr id="7"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40134" b="23721"/>
          <a:stretch/>
        </p:blipFill>
        <p:spPr>
          <a:xfrm>
            <a:off x="6096000" y="6705600"/>
            <a:ext cx="2159599" cy="990600"/>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1626" y="6598626"/>
            <a:ext cx="1274374" cy="1089590"/>
          </a:xfrm>
          <a:prstGeom prst="rect">
            <a:avLst/>
          </a:prstGeom>
        </p:spPr>
      </p:pic>
    </p:spTree>
    <p:extLst>
      <p:ext uri="{BB962C8B-B14F-4D97-AF65-F5344CB8AC3E}">
        <p14:creationId xmlns:p14="http://schemas.microsoft.com/office/powerpoint/2010/main" val="409173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8BA13-3EFB-44B0-BDAA-FBC3A79F7145}"/>
              </a:ext>
            </a:extLst>
          </p:cNvPr>
          <p:cNvSpPr>
            <a:spLocks noGrp="1"/>
          </p:cNvSpPr>
          <p:nvPr>
            <p:ph type="title"/>
          </p:nvPr>
        </p:nvSpPr>
        <p:spPr>
          <a:xfrm>
            <a:off x="152400" y="471388"/>
            <a:ext cx="9906000" cy="1205012"/>
          </a:xfrm>
        </p:spPr>
        <p:txBody>
          <a:bodyPr/>
          <a:lstStyle/>
          <a:p>
            <a:r>
              <a:rPr lang="en-US" sz="4400" dirty="0">
                <a:latin typeface="Century Gothic" panose="020B0502020202020204" pitchFamily="34" charset="0"/>
              </a:rPr>
              <a:t>Characteristics of Sound Indicators</a:t>
            </a:r>
          </a:p>
        </p:txBody>
      </p:sp>
      <p:sp>
        <p:nvSpPr>
          <p:cNvPr id="3" name="Text Placeholder 2">
            <a:extLst>
              <a:ext uri="{FF2B5EF4-FFF2-40B4-BE49-F238E27FC236}">
                <a16:creationId xmlns:a16="http://schemas.microsoft.com/office/drawing/2014/main" id="{78025B6E-C85B-4759-8764-A71B5298F220}"/>
              </a:ext>
            </a:extLst>
          </p:cNvPr>
          <p:cNvSpPr>
            <a:spLocks noGrp="1"/>
          </p:cNvSpPr>
          <p:nvPr>
            <p:ph type="body" sz="quarter" idx="10"/>
          </p:nvPr>
        </p:nvSpPr>
        <p:spPr>
          <a:xfrm>
            <a:off x="304800" y="1371600"/>
            <a:ext cx="9525000" cy="6019800"/>
          </a:xfrm>
        </p:spPr>
        <p:txBody>
          <a:bodyPr/>
          <a:lstStyle/>
          <a:p>
            <a:pPr marL="457200" indent="-457200">
              <a:spcAft>
                <a:spcPts val="600"/>
              </a:spcAft>
              <a:buFont typeface="Arial" panose="020B0604020202020204" pitchFamily="34" charset="0"/>
              <a:buChar char="•"/>
            </a:pPr>
            <a:r>
              <a:rPr lang="en-US" b="1" dirty="0">
                <a:latin typeface="Century Gothic" panose="020B0502020202020204" pitchFamily="34" charset="0"/>
              </a:rPr>
              <a:t>Valid</a:t>
            </a:r>
          </a:p>
          <a:p>
            <a:pPr marL="914400" lvl="1" indent="-457200">
              <a:spcAft>
                <a:spcPts val="600"/>
              </a:spcAft>
              <a:buFont typeface="Courier New" panose="02070309020205020404" pitchFamily="49" charset="0"/>
              <a:buChar char="o"/>
            </a:pPr>
            <a:r>
              <a:rPr lang="en-US" dirty="0">
                <a:latin typeface="Century Gothic" panose="020B0502020202020204" pitchFamily="34" charset="0"/>
              </a:rPr>
              <a:t>accurate measure of behavior, practice, or task</a:t>
            </a:r>
          </a:p>
          <a:p>
            <a:pPr marL="457200" indent="-457200">
              <a:spcAft>
                <a:spcPts val="600"/>
              </a:spcAft>
              <a:buFont typeface="Arial" panose="020B0604020202020204" pitchFamily="34" charset="0"/>
              <a:buChar char="•"/>
            </a:pPr>
            <a:r>
              <a:rPr lang="en-US" b="1" dirty="0">
                <a:latin typeface="Century Gothic" panose="020B0502020202020204" pitchFamily="34" charset="0"/>
              </a:rPr>
              <a:t>Reliable</a:t>
            </a:r>
          </a:p>
          <a:p>
            <a:pPr marL="914400" lvl="1" indent="-457200">
              <a:spcAft>
                <a:spcPts val="600"/>
              </a:spcAft>
              <a:buFont typeface="Courier New" panose="02070309020205020404" pitchFamily="49" charset="0"/>
              <a:buChar char="o"/>
            </a:pPr>
            <a:r>
              <a:rPr lang="en-US" dirty="0">
                <a:latin typeface="Century Gothic" panose="020B0502020202020204" pitchFamily="34" charset="0"/>
              </a:rPr>
              <a:t>consistently measurable in the same way by different observers</a:t>
            </a:r>
          </a:p>
          <a:p>
            <a:pPr marL="457200" indent="-457200">
              <a:spcAft>
                <a:spcPts val="600"/>
              </a:spcAft>
              <a:buFont typeface="Arial" panose="020B0604020202020204" pitchFamily="34" charset="0"/>
              <a:buChar char="•"/>
            </a:pPr>
            <a:r>
              <a:rPr lang="en-US" b="1" dirty="0">
                <a:latin typeface="Century Gothic" panose="020B0502020202020204" pitchFamily="34" charset="0"/>
              </a:rPr>
              <a:t>Precise</a:t>
            </a:r>
          </a:p>
          <a:p>
            <a:pPr marL="914400" lvl="1" indent="-457200">
              <a:spcAft>
                <a:spcPts val="600"/>
              </a:spcAft>
              <a:buFont typeface="Courier New" panose="02070309020205020404" pitchFamily="49" charset="0"/>
              <a:buChar char="o"/>
            </a:pPr>
            <a:r>
              <a:rPr lang="en-US" dirty="0">
                <a:latin typeface="Century Gothic" panose="020B0502020202020204" pitchFamily="34" charset="0"/>
              </a:rPr>
              <a:t>operationally defined in clear terms</a:t>
            </a:r>
          </a:p>
          <a:p>
            <a:pPr marL="457200" indent="-457200">
              <a:spcAft>
                <a:spcPts val="600"/>
              </a:spcAft>
              <a:buFont typeface="Arial" panose="020B0604020202020204" pitchFamily="34" charset="0"/>
              <a:buChar char="•"/>
            </a:pPr>
            <a:r>
              <a:rPr lang="en-US" b="1" dirty="0">
                <a:latin typeface="Century Gothic" panose="020B0502020202020204" pitchFamily="34" charset="0"/>
              </a:rPr>
              <a:t>Timely</a:t>
            </a:r>
          </a:p>
          <a:p>
            <a:pPr marL="914400" lvl="1" indent="-457200">
              <a:spcAft>
                <a:spcPts val="600"/>
              </a:spcAft>
              <a:buFont typeface="Courier New" panose="02070309020205020404" pitchFamily="49" charset="0"/>
              <a:buChar char="o"/>
            </a:pPr>
            <a:r>
              <a:rPr lang="en-US" dirty="0">
                <a:latin typeface="Century Gothic" panose="020B0502020202020204" pitchFamily="34" charset="0"/>
              </a:rPr>
              <a:t>provides a measurement at time intervals relevant &amp; appropriate in terms of program objectives &amp; activities</a:t>
            </a:r>
          </a:p>
          <a:p>
            <a:pPr marL="457200" indent="-457200">
              <a:spcAft>
                <a:spcPts val="600"/>
              </a:spcAft>
              <a:buFont typeface="Arial" panose="020B0604020202020204" pitchFamily="34" charset="0"/>
              <a:buChar char="•"/>
            </a:pPr>
            <a:r>
              <a:rPr lang="en-US" b="1" dirty="0">
                <a:latin typeface="Century Gothic" panose="020B0502020202020204" pitchFamily="34" charset="0"/>
              </a:rPr>
              <a:t>Programmatically important</a:t>
            </a:r>
          </a:p>
          <a:p>
            <a:pPr marL="914400" lvl="1" indent="-457200">
              <a:spcAft>
                <a:spcPts val="600"/>
              </a:spcAft>
              <a:buFont typeface="Courier New" panose="02070309020205020404" pitchFamily="49" charset="0"/>
              <a:buChar char="o"/>
            </a:pPr>
            <a:r>
              <a:rPr lang="en-US" dirty="0">
                <a:latin typeface="Century Gothic" panose="020B0502020202020204" pitchFamily="34" charset="0"/>
              </a:rPr>
              <a:t>linked to achieving the objectives and results of your program</a:t>
            </a:r>
          </a:p>
        </p:txBody>
      </p:sp>
    </p:spTree>
    <p:extLst>
      <p:ext uri="{BB962C8B-B14F-4D97-AF65-F5344CB8AC3E}">
        <p14:creationId xmlns:p14="http://schemas.microsoft.com/office/powerpoint/2010/main" val="364651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99EA-3E7C-4349-8C98-0C85F9906202}"/>
              </a:ext>
            </a:extLst>
          </p:cNvPr>
          <p:cNvSpPr>
            <a:spLocks noGrp="1"/>
          </p:cNvSpPr>
          <p:nvPr>
            <p:ph type="title"/>
          </p:nvPr>
        </p:nvSpPr>
        <p:spPr>
          <a:xfrm>
            <a:off x="381001" y="457200"/>
            <a:ext cx="9753599" cy="1143000"/>
          </a:xfrm>
        </p:spPr>
        <p:txBody>
          <a:bodyPr/>
          <a:lstStyle/>
          <a:p>
            <a:r>
              <a:rPr lang="en-US" sz="4400" dirty="0">
                <a:latin typeface="Century Gothic" panose="020B0502020202020204" pitchFamily="34" charset="0"/>
              </a:rPr>
              <a:t>Characteristics of Sound Indicators</a:t>
            </a:r>
          </a:p>
        </p:txBody>
      </p:sp>
      <p:sp>
        <p:nvSpPr>
          <p:cNvPr id="3" name="Text Placeholder 2">
            <a:extLst>
              <a:ext uri="{FF2B5EF4-FFF2-40B4-BE49-F238E27FC236}">
                <a16:creationId xmlns:a16="http://schemas.microsoft.com/office/drawing/2014/main" id="{4EC932C0-12D3-4D5F-B1CF-E6D546B8998F}"/>
              </a:ext>
            </a:extLst>
          </p:cNvPr>
          <p:cNvSpPr>
            <a:spLocks noGrp="1"/>
          </p:cNvSpPr>
          <p:nvPr>
            <p:ph type="body" sz="quarter" idx="10"/>
          </p:nvPr>
        </p:nvSpPr>
        <p:spPr>
          <a:xfrm>
            <a:off x="457200" y="2209800"/>
            <a:ext cx="8763000" cy="4267200"/>
          </a:xfrm>
        </p:spPr>
        <p:txBody>
          <a:bodyPr/>
          <a:lstStyle/>
          <a:p>
            <a:r>
              <a:rPr lang="en-US" dirty="0">
                <a:latin typeface="Century Gothic" panose="020B0502020202020204" pitchFamily="34" charset="0"/>
              </a:rPr>
              <a:t>Linked to achieving the objectives your program is addressing</a:t>
            </a:r>
          </a:p>
          <a:p>
            <a:endParaRPr lang="en-US" dirty="0">
              <a:latin typeface="Century Gothic" panose="020B0502020202020204" pitchFamily="34" charset="0"/>
            </a:endParaRPr>
          </a:p>
          <a:p>
            <a:r>
              <a:rPr lang="en-US" dirty="0">
                <a:latin typeface="Century Gothic" panose="020B0502020202020204" pitchFamily="34" charset="0"/>
              </a:rPr>
              <a:t>Example: program to increase access to oral rehydration salts (ORS) for childhood diarrhea through community-based distribution</a:t>
            </a:r>
          </a:p>
          <a:p>
            <a:endParaRPr lang="en-US" dirty="0">
              <a:latin typeface="Century Gothic" panose="020B0502020202020204" pitchFamily="34" charset="0"/>
            </a:endParaRPr>
          </a:p>
          <a:p>
            <a:r>
              <a:rPr lang="en-US" dirty="0">
                <a:latin typeface="Century Gothic" panose="020B0502020202020204" pitchFamily="34" charset="0"/>
              </a:rPr>
              <a:t>Indicator: # of ORS packets distributed by clinics in the past month</a:t>
            </a:r>
          </a:p>
        </p:txBody>
      </p:sp>
      <p:sp>
        <p:nvSpPr>
          <p:cNvPr id="4" name="Text Placeholder 3">
            <a:extLst>
              <a:ext uri="{FF2B5EF4-FFF2-40B4-BE49-F238E27FC236}">
                <a16:creationId xmlns:a16="http://schemas.microsoft.com/office/drawing/2014/main" id="{BA9DC537-D1C6-49FB-8AE7-663DA8E90F66}"/>
              </a:ext>
            </a:extLst>
          </p:cNvPr>
          <p:cNvSpPr>
            <a:spLocks noGrp="1"/>
          </p:cNvSpPr>
          <p:nvPr>
            <p:ph type="body" sz="quarter" idx="11"/>
          </p:nvPr>
        </p:nvSpPr>
        <p:spPr>
          <a:xfrm>
            <a:off x="381000" y="1219200"/>
            <a:ext cx="6629400" cy="1066800"/>
          </a:xfrm>
        </p:spPr>
        <p:txBody>
          <a:bodyPr/>
          <a:lstStyle/>
          <a:p>
            <a:r>
              <a:rPr lang="en-US" sz="3600" dirty="0">
                <a:latin typeface="Century Gothic" panose="020B0502020202020204" pitchFamily="34" charset="0"/>
              </a:rPr>
              <a:t>Programmatically important</a:t>
            </a:r>
          </a:p>
        </p:txBody>
      </p:sp>
    </p:spTree>
    <p:extLst>
      <p:ext uri="{BB962C8B-B14F-4D97-AF65-F5344CB8AC3E}">
        <p14:creationId xmlns:p14="http://schemas.microsoft.com/office/powerpoint/2010/main" val="1317772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741D6-438D-429A-8453-48CFB050C9B3}"/>
              </a:ext>
            </a:extLst>
          </p:cNvPr>
          <p:cNvSpPr>
            <a:spLocks noGrp="1"/>
          </p:cNvSpPr>
          <p:nvPr>
            <p:ph type="title"/>
          </p:nvPr>
        </p:nvSpPr>
        <p:spPr>
          <a:xfrm>
            <a:off x="334297" y="152400"/>
            <a:ext cx="9753600" cy="1143000"/>
          </a:xfrm>
        </p:spPr>
        <p:txBody>
          <a:bodyPr/>
          <a:lstStyle/>
          <a:p>
            <a:pPr>
              <a:lnSpc>
                <a:spcPts val="4000"/>
              </a:lnSpc>
            </a:pPr>
            <a:r>
              <a:rPr lang="en-US" sz="4000" dirty="0">
                <a:latin typeface="Century Gothic" panose="020B0502020202020204" pitchFamily="34" charset="0"/>
              </a:rPr>
              <a:t>Key Questions to Ask When Selecting Indicators</a:t>
            </a:r>
          </a:p>
        </p:txBody>
      </p:sp>
      <p:sp>
        <p:nvSpPr>
          <p:cNvPr id="3" name="Text Placeholder 2">
            <a:extLst>
              <a:ext uri="{FF2B5EF4-FFF2-40B4-BE49-F238E27FC236}">
                <a16:creationId xmlns:a16="http://schemas.microsoft.com/office/drawing/2014/main" id="{D22D9C5E-8CA5-4524-8818-D979B8AA0261}"/>
              </a:ext>
            </a:extLst>
          </p:cNvPr>
          <p:cNvSpPr>
            <a:spLocks noGrp="1"/>
          </p:cNvSpPr>
          <p:nvPr>
            <p:ph type="body" sz="quarter" idx="10"/>
          </p:nvPr>
        </p:nvSpPr>
        <p:spPr>
          <a:xfrm>
            <a:off x="381000" y="1447800"/>
            <a:ext cx="8610600" cy="3845611"/>
          </a:xfrm>
        </p:spPr>
        <p:txBody>
          <a:bodyPr/>
          <a:lstStyle/>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Do they meet programmatic needs? </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Will they give you useful information for decision making?</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Are they feasible considering time, money, and staffing?</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Do they match external requirements?</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Are the data available? How accurate are the data?</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Are they standard indicators that are used across projects, programs, countries? </a:t>
            </a:r>
          </a:p>
          <a:p>
            <a:pPr marL="457200" indent="-457200">
              <a:lnSpc>
                <a:spcPct val="90000"/>
              </a:lnSpc>
              <a:spcAft>
                <a:spcPts val="600"/>
              </a:spcAft>
              <a:buFont typeface="Wingdings" panose="05000000000000000000" pitchFamily="2" charset="2"/>
              <a:buChar char="ü"/>
            </a:pPr>
            <a:r>
              <a:rPr lang="en-US" sz="3200" dirty="0">
                <a:latin typeface="Century Gothic" panose="020B0502020202020204" pitchFamily="34" charset="0"/>
              </a:rPr>
              <a:t>Are you collecting the information appropriately?</a:t>
            </a:r>
          </a:p>
        </p:txBody>
      </p:sp>
    </p:spTree>
    <p:extLst>
      <p:ext uri="{BB962C8B-B14F-4D97-AF65-F5344CB8AC3E}">
        <p14:creationId xmlns:p14="http://schemas.microsoft.com/office/powerpoint/2010/main" val="2349886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95400"/>
            <a:ext cx="0" cy="5293360"/>
          </a:xfrm>
          <a:custGeom>
            <a:avLst/>
            <a:gdLst/>
            <a:ahLst/>
            <a:cxnLst/>
            <a:rect l="l" t="t" r="r" b="b"/>
            <a:pathLst>
              <a:path h="5293359">
                <a:moveTo>
                  <a:pt x="0" y="0"/>
                </a:moveTo>
                <a:lnTo>
                  <a:pt x="0" y="5292852"/>
                </a:lnTo>
              </a:path>
            </a:pathLst>
          </a:custGeom>
          <a:ln w="23495">
            <a:solidFill>
              <a:srgbClr val="D8A31F"/>
            </a:solidFill>
          </a:ln>
        </p:spPr>
        <p:txBody>
          <a:bodyPr wrap="square" lIns="0" tIns="0" rIns="0" bIns="0" rtlCol="0"/>
          <a:lstStyle/>
          <a:p>
            <a:endParaRPr/>
          </a:p>
        </p:txBody>
      </p:sp>
      <p:sp>
        <p:nvSpPr>
          <p:cNvPr id="3" name="object 3"/>
          <p:cNvSpPr/>
          <p:nvPr/>
        </p:nvSpPr>
        <p:spPr>
          <a:xfrm>
            <a:off x="0" y="-1"/>
            <a:ext cx="10058400" cy="1190825"/>
          </a:xfrm>
          <a:custGeom>
            <a:avLst/>
            <a:gdLst/>
            <a:ahLst/>
            <a:cxnLst/>
            <a:rect l="l" t="t" r="r" b="b"/>
            <a:pathLst>
              <a:path w="10058400" h="1313180">
                <a:moveTo>
                  <a:pt x="0" y="1312926"/>
                </a:moveTo>
                <a:lnTo>
                  <a:pt x="10058400" y="1312926"/>
                </a:lnTo>
                <a:lnTo>
                  <a:pt x="10058400" y="0"/>
                </a:lnTo>
                <a:lnTo>
                  <a:pt x="0" y="0"/>
                </a:lnTo>
                <a:lnTo>
                  <a:pt x="0" y="1312926"/>
                </a:lnTo>
                <a:close/>
              </a:path>
            </a:pathLst>
          </a:custGeom>
          <a:solidFill>
            <a:srgbClr val="1E1860"/>
          </a:solidFill>
        </p:spPr>
        <p:txBody>
          <a:bodyPr wrap="square" lIns="0" tIns="0" rIns="0" bIns="0" rtlCol="0"/>
          <a:lstStyle/>
          <a:p>
            <a:endParaRPr dirty="0">
              <a:solidFill>
                <a:srgbClr val="1E1860"/>
              </a:solidFill>
              <a:latin typeface="Futura Lt BT" panose="020B0402020204020303" pitchFamily="34" charset="0"/>
            </a:endParaRPr>
          </a:p>
        </p:txBody>
      </p:sp>
      <p:sp>
        <p:nvSpPr>
          <p:cNvPr id="5" name="object 5"/>
          <p:cNvSpPr/>
          <p:nvPr/>
        </p:nvSpPr>
        <p:spPr>
          <a:xfrm>
            <a:off x="0" y="1190824"/>
            <a:ext cx="10058400" cy="5396284"/>
          </a:xfrm>
          <a:custGeom>
            <a:avLst/>
            <a:gdLst/>
            <a:ahLst/>
            <a:cxnLst/>
            <a:rect l="l" t="t" r="r" b="b"/>
            <a:pathLst>
              <a:path w="10058400" h="5274945">
                <a:moveTo>
                  <a:pt x="0" y="5274564"/>
                </a:moveTo>
                <a:lnTo>
                  <a:pt x="10058400" y="5274564"/>
                </a:lnTo>
                <a:lnTo>
                  <a:pt x="10058400" y="0"/>
                </a:lnTo>
                <a:lnTo>
                  <a:pt x="0" y="0"/>
                </a:lnTo>
                <a:lnTo>
                  <a:pt x="0" y="5274564"/>
                </a:lnTo>
                <a:close/>
              </a:path>
            </a:pathLst>
          </a:custGeom>
          <a:solidFill>
            <a:srgbClr val="A6C038"/>
          </a:solidFill>
        </p:spPr>
        <p:txBody>
          <a:bodyPr wrap="square" lIns="0" tIns="0" rIns="0" bIns="0" rtlCol="0"/>
          <a:lstStyle/>
          <a:p>
            <a:endParaRPr/>
          </a:p>
        </p:txBody>
      </p:sp>
      <p:sp>
        <p:nvSpPr>
          <p:cNvPr id="8" name="object 8"/>
          <p:cNvSpPr txBox="1"/>
          <p:nvPr/>
        </p:nvSpPr>
        <p:spPr>
          <a:xfrm>
            <a:off x="533400" y="533400"/>
            <a:ext cx="9144001" cy="6283771"/>
          </a:xfrm>
          <a:prstGeom prst="rect">
            <a:avLst/>
          </a:prstGeom>
        </p:spPr>
        <p:txBody>
          <a:bodyPr vert="horz" wrap="square" lIns="0" tIns="0" rIns="0" bIns="0" rtlCol="0">
            <a:spAutoFit/>
          </a:bodyPr>
          <a:lstStyle/>
          <a:p>
            <a:pPr marL="12700">
              <a:lnSpc>
                <a:spcPts val="6495"/>
              </a:lnSpc>
            </a:pPr>
            <a:endParaRPr lang="en-US" sz="5700" b="1" spc="-100" dirty="0">
              <a:solidFill>
                <a:srgbClr val="A29CC0"/>
              </a:solidFill>
              <a:latin typeface="Century Gothic" panose="020B0502020202020204" pitchFamily="34" charset="0"/>
              <a:cs typeface="Gill Sans MT"/>
            </a:endParaRPr>
          </a:p>
          <a:p>
            <a:pPr marL="12700">
              <a:lnSpc>
                <a:spcPts val="6495"/>
              </a:lnSpc>
            </a:pPr>
            <a:endParaRPr lang="en-US" sz="5700" b="1" spc="-265" dirty="0">
              <a:solidFill>
                <a:srgbClr val="1E1860"/>
              </a:solidFill>
              <a:latin typeface="Century Gothic" panose="020B0502020202020204" pitchFamily="34" charset="0"/>
              <a:cs typeface="Gill Sans MT"/>
            </a:endParaRPr>
          </a:p>
          <a:p>
            <a:pPr marL="12700">
              <a:lnSpc>
                <a:spcPts val="4600"/>
              </a:lnSpc>
            </a:pPr>
            <a:r>
              <a:rPr lang="en-US" sz="4400" spc="-265" dirty="0">
                <a:solidFill>
                  <a:srgbClr val="002060"/>
                </a:solidFill>
                <a:latin typeface="Century Gothic" panose="020B0502020202020204" pitchFamily="34" charset="0"/>
                <a:cs typeface="Gill Sans MT"/>
              </a:rPr>
              <a:t>Indicators do not specify a particular level of achievement. The words “improved,” “increased,” or “decreased” do not belong in an indicator.</a:t>
            </a:r>
          </a:p>
          <a:p>
            <a:pPr marL="12700">
              <a:lnSpc>
                <a:spcPts val="6495"/>
              </a:lnSpc>
            </a:pPr>
            <a:endParaRPr lang="en-US" sz="5700" dirty="0">
              <a:solidFill>
                <a:schemeClr val="bg1"/>
              </a:solidFill>
              <a:latin typeface="Futura Lt BT" panose="020B0402020204020303" pitchFamily="34" charset="0"/>
              <a:cs typeface="Gill Sans MT"/>
            </a:endParaRPr>
          </a:p>
          <a:p>
            <a:pPr marL="12700">
              <a:lnSpc>
                <a:spcPts val="6495"/>
              </a:lnSpc>
            </a:pPr>
            <a:endParaRPr sz="5700" dirty="0">
              <a:solidFill>
                <a:schemeClr val="bg1"/>
              </a:solidFill>
              <a:latin typeface="Futura Lt BT" panose="020B0402020204020303" pitchFamily="34" charset="0"/>
              <a:cs typeface="Gill Sans MT"/>
            </a:endParaRPr>
          </a:p>
        </p:txBody>
      </p:sp>
      <p:sp>
        <p:nvSpPr>
          <p:cNvPr id="6" name="Rectangle 1"/>
          <p:cNvSpPr>
            <a:spLocks noChangeArrowheads="1"/>
          </p:cNvSpPr>
          <p:nvPr/>
        </p:nvSpPr>
        <p:spPr bwMode="auto">
          <a:xfrm>
            <a:off x="-762000" y="728269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3620356" y="698506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887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4BE7C-B063-482F-9A82-451E0EBCB80B}"/>
              </a:ext>
            </a:extLst>
          </p:cNvPr>
          <p:cNvSpPr>
            <a:spLocks noGrp="1"/>
          </p:cNvSpPr>
          <p:nvPr>
            <p:ph type="title"/>
          </p:nvPr>
        </p:nvSpPr>
        <p:spPr>
          <a:xfrm>
            <a:off x="317500" y="-6178"/>
            <a:ext cx="8674100" cy="1143000"/>
          </a:xfrm>
        </p:spPr>
        <p:txBody>
          <a:bodyPr/>
          <a:lstStyle/>
          <a:p>
            <a:r>
              <a:rPr lang="en-US" sz="4000" dirty="0">
                <a:latin typeface="Century Gothic" panose="020B0502020202020204" pitchFamily="34" charset="0"/>
              </a:rPr>
              <a:t>Factors to Consider When Selecting Indicators</a:t>
            </a:r>
            <a:endParaRPr lang="en-US" sz="4000" dirty="0"/>
          </a:p>
        </p:txBody>
      </p:sp>
      <p:sp>
        <p:nvSpPr>
          <p:cNvPr id="3" name="Text Placeholder 2">
            <a:extLst>
              <a:ext uri="{FF2B5EF4-FFF2-40B4-BE49-F238E27FC236}">
                <a16:creationId xmlns:a16="http://schemas.microsoft.com/office/drawing/2014/main" id="{77D3382D-7AB7-46FF-8C35-C9604C633FB8}"/>
              </a:ext>
            </a:extLst>
          </p:cNvPr>
          <p:cNvSpPr>
            <a:spLocks noGrp="1"/>
          </p:cNvSpPr>
          <p:nvPr>
            <p:ph type="body" sz="quarter" idx="10"/>
          </p:nvPr>
        </p:nvSpPr>
        <p:spPr>
          <a:xfrm>
            <a:off x="317500" y="1524000"/>
            <a:ext cx="8674100" cy="3769411"/>
          </a:xfrm>
        </p:spPr>
        <p:txBody>
          <a:bodyPr/>
          <a:lstStyle/>
          <a:p>
            <a:pPr marL="457200" indent="-457200">
              <a:buFont typeface="Arial" panose="020B0604020202020204" pitchFamily="34" charset="0"/>
              <a:buChar char="•"/>
            </a:pPr>
            <a:r>
              <a:rPr lang="en-US" sz="3200" dirty="0">
                <a:solidFill>
                  <a:srgbClr val="002060"/>
                </a:solidFill>
                <a:latin typeface="Century Gothic" panose="020B0502020202020204" pitchFamily="34" charset="0"/>
              </a:rPr>
              <a:t>Logic/link to framework</a:t>
            </a:r>
          </a:p>
          <a:p>
            <a:pPr marL="457200" indent="-457200">
              <a:buFont typeface="Arial" panose="020B0604020202020204" pitchFamily="34" charset="0"/>
              <a:buChar char="•"/>
            </a:pPr>
            <a:endParaRPr lang="en-US" sz="3200" dirty="0">
              <a:solidFill>
                <a:srgbClr val="002060"/>
              </a:solidFill>
              <a:latin typeface="Century Gothic" panose="020B0502020202020204" pitchFamily="34" charset="0"/>
            </a:endParaRPr>
          </a:p>
          <a:p>
            <a:pPr marL="457200" indent="-457200">
              <a:buFont typeface="Arial" panose="020B0604020202020204" pitchFamily="34" charset="0"/>
              <a:buChar char="•"/>
            </a:pPr>
            <a:r>
              <a:rPr lang="en-US" sz="3200" dirty="0">
                <a:solidFill>
                  <a:srgbClr val="002060"/>
                </a:solidFill>
                <a:latin typeface="Century Gothic" panose="020B0502020202020204" pitchFamily="34" charset="0"/>
              </a:rPr>
              <a:t>Programmatic needs/information for decision making</a:t>
            </a:r>
          </a:p>
          <a:p>
            <a:pPr marL="457200" indent="-457200">
              <a:buFont typeface="Arial" panose="020B0604020202020204" pitchFamily="34" charset="0"/>
              <a:buChar char="•"/>
            </a:pPr>
            <a:endParaRPr lang="en-US" sz="3200" dirty="0">
              <a:solidFill>
                <a:srgbClr val="002060"/>
              </a:solidFill>
              <a:latin typeface="Century Gothic" panose="020B0502020202020204" pitchFamily="34" charset="0"/>
            </a:endParaRPr>
          </a:p>
          <a:p>
            <a:pPr marL="457200" indent="-457200">
              <a:buFont typeface="Arial" panose="020B0604020202020204" pitchFamily="34" charset="0"/>
              <a:buChar char="•"/>
            </a:pPr>
            <a:r>
              <a:rPr lang="en-US" sz="3200" dirty="0">
                <a:solidFill>
                  <a:srgbClr val="002060"/>
                </a:solidFill>
                <a:latin typeface="Century Gothic" panose="020B0502020202020204" pitchFamily="34" charset="0"/>
              </a:rPr>
              <a:t>Resources</a:t>
            </a:r>
          </a:p>
          <a:p>
            <a:pPr marL="457200" indent="-457200">
              <a:buFont typeface="Arial" panose="020B0604020202020204" pitchFamily="34" charset="0"/>
              <a:buChar char="•"/>
            </a:pPr>
            <a:endParaRPr lang="en-US" sz="3200" dirty="0">
              <a:solidFill>
                <a:srgbClr val="002060"/>
              </a:solidFill>
              <a:latin typeface="Century Gothic" panose="020B0502020202020204" pitchFamily="34" charset="0"/>
            </a:endParaRPr>
          </a:p>
          <a:p>
            <a:pPr marL="457200" indent="-457200">
              <a:buFont typeface="Arial" panose="020B0604020202020204" pitchFamily="34" charset="0"/>
              <a:buChar char="•"/>
            </a:pPr>
            <a:r>
              <a:rPr lang="en-US" sz="3200" dirty="0">
                <a:solidFill>
                  <a:srgbClr val="002060"/>
                </a:solidFill>
                <a:latin typeface="Century Gothic" panose="020B0502020202020204" pitchFamily="34" charset="0"/>
              </a:rPr>
              <a:t>Data availability</a:t>
            </a:r>
          </a:p>
          <a:p>
            <a:pPr marL="457200" indent="-457200">
              <a:buFont typeface="Arial" panose="020B0604020202020204" pitchFamily="34" charset="0"/>
              <a:buChar char="•"/>
            </a:pPr>
            <a:endParaRPr lang="en-US" sz="3200" dirty="0">
              <a:solidFill>
                <a:srgbClr val="002060"/>
              </a:solidFill>
              <a:latin typeface="Century Gothic" panose="020B0502020202020204" pitchFamily="34" charset="0"/>
            </a:endParaRPr>
          </a:p>
          <a:p>
            <a:pPr marL="457200" indent="-457200">
              <a:buFont typeface="Arial" panose="020B0604020202020204" pitchFamily="34" charset="0"/>
              <a:buChar char="•"/>
            </a:pPr>
            <a:r>
              <a:rPr lang="en-US" sz="3200" dirty="0">
                <a:solidFill>
                  <a:srgbClr val="002060"/>
                </a:solidFill>
                <a:latin typeface="Century Gothic" panose="020B0502020202020204" pitchFamily="34" charset="0"/>
              </a:rPr>
              <a:t>External requirements (government, donor, headquarters)</a:t>
            </a:r>
          </a:p>
          <a:p>
            <a:endParaRPr lang="en-US" dirty="0"/>
          </a:p>
        </p:txBody>
      </p:sp>
    </p:spTree>
    <p:extLst>
      <p:ext uri="{BB962C8B-B14F-4D97-AF65-F5344CB8AC3E}">
        <p14:creationId xmlns:p14="http://schemas.microsoft.com/office/powerpoint/2010/main" val="4291570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2"/>
          <p:cNvSpPr>
            <a:spLocks noChangeShapeType="1"/>
          </p:cNvSpPr>
          <p:nvPr/>
        </p:nvSpPr>
        <p:spPr bwMode="auto">
          <a:xfrm>
            <a:off x="2008188" y="2796540"/>
            <a:ext cx="214789" cy="0"/>
          </a:xfrm>
          <a:prstGeom prst="line">
            <a:avLst/>
          </a:prstGeom>
          <a:noFill/>
          <a:ln w="38100">
            <a:solidFill>
              <a:schemeClr val="tx1"/>
            </a:solidFill>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5" name="Line 3"/>
          <p:cNvSpPr>
            <a:spLocks noChangeShapeType="1"/>
          </p:cNvSpPr>
          <p:nvPr/>
        </p:nvSpPr>
        <p:spPr bwMode="auto">
          <a:xfrm>
            <a:off x="4091464" y="2786063"/>
            <a:ext cx="251460" cy="0"/>
          </a:xfrm>
          <a:prstGeom prst="line">
            <a:avLst/>
          </a:prstGeom>
          <a:noFill/>
          <a:ln w="38100">
            <a:solidFill>
              <a:schemeClr val="tx1"/>
            </a:solidFill>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6" name="Line 4"/>
          <p:cNvSpPr>
            <a:spLocks noChangeShapeType="1"/>
          </p:cNvSpPr>
          <p:nvPr/>
        </p:nvSpPr>
        <p:spPr bwMode="auto">
          <a:xfrm>
            <a:off x="5874385" y="2796540"/>
            <a:ext cx="251460" cy="0"/>
          </a:xfrm>
          <a:prstGeom prst="line">
            <a:avLst/>
          </a:prstGeom>
          <a:noFill/>
          <a:ln w="38100">
            <a:solidFill>
              <a:schemeClr val="tx1"/>
            </a:solidFill>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7" name="Line 5"/>
          <p:cNvSpPr>
            <a:spLocks noChangeShapeType="1"/>
          </p:cNvSpPr>
          <p:nvPr/>
        </p:nvSpPr>
        <p:spPr bwMode="auto">
          <a:xfrm>
            <a:off x="8024019" y="2796540"/>
            <a:ext cx="251460" cy="0"/>
          </a:xfrm>
          <a:prstGeom prst="line">
            <a:avLst/>
          </a:prstGeom>
          <a:noFill/>
          <a:ln w="38100">
            <a:solidFill>
              <a:schemeClr val="tx1"/>
            </a:solidFill>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8" name="Text Box 6"/>
          <p:cNvSpPr txBox="1">
            <a:spLocks noChangeArrowheads="1"/>
          </p:cNvSpPr>
          <p:nvPr/>
        </p:nvSpPr>
        <p:spPr bwMode="auto">
          <a:xfrm>
            <a:off x="167640" y="1754030"/>
            <a:ext cx="1840548" cy="2065177"/>
          </a:xfrm>
          <a:prstGeom prst="rect">
            <a:avLst/>
          </a:prstGeom>
          <a:noFill/>
          <a:ln w="9525">
            <a:solidFill>
              <a:schemeClr val="tx1"/>
            </a:solidFill>
            <a:miter lim="800000"/>
            <a:headEnd/>
            <a:tailEnd/>
          </a:ln>
        </p:spPr>
        <p:txBody>
          <a:bodyPr lIns="100580" tIns="50290" rIns="100580" bIns="50290">
            <a:prstTxWarp prst="textNoShape">
              <a:avLst/>
            </a:prstTxWarp>
            <a:spAutoFit/>
          </a:bodyPr>
          <a:lstStyle/>
          <a:p>
            <a:pPr eaLnBrk="0" hangingPunct="0">
              <a:spcBef>
                <a:spcPct val="50000"/>
              </a:spcBef>
            </a:pPr>
            <a:r>
              <a:rPr lang="en-US" sz="2200" dirty="0">
                <a:latin typeface="Times New Roman" pitchFamily="1" charset="0"/>
              </a:rPr>
              <a:t>INPUT</a:t>
            </a:r>
          </a:p>
          <a:p>
            <a:pPr eaLnBrk="0" hangingPunct="0">
              <a:spcBef>
                <a:spcPct val="50000"/>
              </a:spcBef>
              <a:buFontTx/>
              <a:buChar char="•"/>
            </a:pPr>
            <a:r>
              <a:rPr lang="en-US" sz="1760" dirty="0">
                <a:latin typeface="Times New Roman" pitchFamily="1" charset="0"/>
              </a:rPr>
              <a:t> Human and financial resources</a:t>
            </a:r>
          </a:p>
          <a:p>
            <a:pPr eaLnBrk="0" hangingPunct="0">
              <a:spcBef>
                <a:spcPct val="50000"/>
              </a:spcBef>
              <a:buFontTx/>
              <a:buChar char="•"/>
            </a:pPr>
            <a:r>
              <a:rPr lang="en-US" sz="1760" dirty="0">
                <a:latin typeface="Times New Roman" pitchFamily="1" charset="0"/>
              </a:rPr>
              <a:t> Development of training materials</a:t>
            </a:r>
          </a:p>
        </p:txBody>
      </p:sp>
      <p:sp>
        <p:nvSpPr>
          <p:cNvPr id="9" name="Text Box 7"/>
          <p:cNvSpPr txBox="1">
            <a:spLocks noChangeArrowheads="1"/>
          </p:cNvSpPr>
          <p:nvPr/>
        </p:nvSpPr>
        <p:spPr bwMode="auto">
          <a:xfrm>
            <a:off x="2209007" y="1754029"/>
            <a:ext cx="1882458" cy="1658912"/>
          </a:xfrm>
          <a:prstGeom prst="rect">
            <a:avLst/>
          </a:prstGeom>
          <a:noFill/>
          <a:ln w="9525">
            <a:solidFill>
              <a:schemeClr val="tx1"/>
            </a:solidFill>
            <a:miter lim="800000"/>
            <a:headEnd/>
            <a:tailEnd/>
          </a:ln>
        </p:spPr>
        <p:txBody>
          <a:bodyPr lIns="100580" tIns="50290" rIns="100580" bIns="50290">
            <a:prstTxWarp prst="textNoShape">
              <a:avLst/>
            </a:prstTxWarp>
            <a:spAutoFit/>
          </a:bodyPr>
          <a:lstStyle/>
          <a:p>
            <a:pPr eaLnBrk="0" hangingPunct="0">
              <a:spcBef>
                <a:spcPct val="50000"/>
              </a:spcBef>
            </a:pPr>
            <a:r>
              <a:rPr lang="en-US" sz="2200" dirty="0">
                <a:latin typeface="Times New Roman" pitchFamily="1" charset="0"/>
              </a:rPr>
              <a:t>PROCESS</a:t>
            </a:r>
          </a:p>
          <a:p>
            <a:pPr eaLnBrk="0" hangingPunct="0">
              <a:spcBef>
                <a:spcPct val="50000"/>
              </a:spcBef>
              <a:buFontTx/>
              <a:buChar char="•"/>
            </a:pPr>
            <a:r>
              <a:rPr lang="en-US" sz="1760" dirty="0">
                <a:latin typeface="Times New Roman" pitchFamily="1" charset="0"/>
              </a:rPr>
              <a:t> Conduct one FP training workshop in each district </a:t>
            </a:r>
            <a:br>
              <a:rPr lang="en-US" sz="1760" dirty="0">
                <a:latin typeface="Times New Roman" pitchFamily="1" charset="0"/>
              </a:rPr>
            </a:br>
            <a:r>
              <a:rPr lang="en-US" sz="1760" dirty="0">
                <a:latin typeface="Times New Roman" pitchFamily="1" charset="0"/>
              </a:rPr>
              <a:t>for providers</a:t>
            </a:r>
          </a:p>
        </p:txBody>
      </p:sp>
      <p:sp>
        <p:nvSpPr>
          <p:cNvPr id="10" name="Text Box 8"/>
          <p:cNvSpPr txBox="1">
            <a:spLocks noChangeArrowheads="1"/>
          </p:cNvSpPr>
          <p:nvPr/>
        </p:nvSpPr>
        <p:spPr bwMode="auto">
          <a:xfrm>
            <a:off x="4301014" y="1743552"/>
            <a:ext cx="1592580" cy="1929755"/>
          </a:xfrm>
          <a:prstGeom prst="rect">
            <a:avLst/>
          </a:prstGeom>
          <a:noFill/>
          <a:ln w="9525">
            <a:solidFill>
              <a:schemeClr val="tx1"/>
            </a:solidFill>
            <a:miter lim="800000"/>
            <a:headEnd/>
            <a:tailEnd/>
          </a:ln>
        </p:spPr>
        <p:txBody>
          <a:bodyPr lIns="100580" tIns="50290" rIns="100580" bIns="50290">
            <a:prstTxWarp prst="textNoShape">
              <a:avLst/>
            </a:prstTxWarp>
            <a:spAutoFit/>
          </a:bodyPr>
          <a:lstStyle/>
          <a:p>
            <a:pPr eaLnBrk="0" hangingPunct="0">
              <a:spcBef>
                <a:spcPct val="50000"/>
              </a:spcBef>
            </a:pPr>
            <a:r>
              <a:rPr lang="en-US" sz="2200" dirty="0">
                <a:latin typeface="Times New Roman" pitchFamily="1" charset="0"/>
              </a:rPr>
              <a:t>OUTPUT</a:t>
            </a:r>
            <a:endParaRPr lang="en-US" sz="1760" dirty="0">
              <a:latin typeface="Times New Roman" pitchFamily="1" charset="0"/>
            </a:endParaRPr>
          </a:p>
          <a:p>
            <a:pPr eaLnBrk="0" hangingPunct="0">
              <a:spcBef>
                <a:spcPct val="50000"/>
              </a:spcBef>
              <a:buFontTx/>
              <a:buChar char="•"/>
            </a:pPr>
            <a:r>
              <a:rPr lang="en-US" sz="1760" dirty="0">
                <a:latin typeface="Times New Roman" pitchFamily="1" charset="0"/>
              </a:rPr>
              <a:t> Providers trained in updated FP service provision</a:t>
            </a:r>
            <a:endParaRPr lang="en-US" sz="2200" dirty="0">
              <a:latin typeface="Times New Roman" pitchFamily="1" charset="0"/>
            </a:endParaRPr>
          </a:p>
        </p:txBody>
      </p:sp>
      <p:sp>
        <p:nvSpPr>
          <p:cNvPr id="11" name="Text Box 9"/>
          <p:cNvSpPr txBox="1">
            <a:spLocks noChangeArrowheads="1"/>
          </p:cNvSpPr>
          <p:nvPr/>
        </p:nvSpPr>
        <p:spPr bwMode="auto">
          <a:xfrm>
            <a:off x="6085682" y="1754029"/>
            <a:ext cx="1926113" cy="2336020"/>
          </a:xfrm>
          <a:prstGeom prst="rect">
            <a:avLst/>
          </a:prstGeom>
          <a:noFill/>
          <a:ln w="9525">
            <a:solidFill>
              <a:schemeClr val="tx1"/>
            </a:solidFill>
            <a:miter lim="800000"/>
            <a:headEnd/>
            <a:tailEnd/>
          </a:ln>
        </p:spPr>
        <p:txBody>
          <a:bodyPr lIns="100580" tIns="50290" rIns="100580" bIns="50290">
            <a:prstTxWarp prst="textNoShape">
              <a:avLst/>
            </a:prstTxWarp>
            <a:spAutoFit/>
          </a:bodyPr>
          <a:lstStyle/>
          <a:p>
            <a:pPr eaLnBrk="0" hangingPunct="0">
              <a:spcBef>
                <a:spcPct val="50000"/>
              </a:spcBef>
            </a:pPr>
            <a:r>
              <a:rPr lang="en-US" sz="2200" dirty="0">
                <a:latin typeface="Times New Roman" pitchFamily="1" charset="0"/>
              </a:rPr>
              <a:t>OUTCOME</a:t>
            </a:r>
          </a:p>
          <a:p>
            <a:pPr eaLnBrk="0" hangingPunct="0">
              <a:spcBef>
                <a:spcPct val="50000"/>
              </a:spcBef>
              <a:buFontTx/>
              <a:buChar char="•"/>
            </a:pPr>
            <a:r>
              <a:rPr lang="en-US" sz="1760" dirty="0">
                <a:latin typeface="Times New Roman" pitchFamily="1" charset="0"/>
              </a:rPr>
              <a:t> Practitioners knowledge &amp; skills increased</a:t>
            </a:r>
          </a:p>
          <a:p>
            <a:pPr eaLnBrk="0" hangingPunct="0">
              <a:spcBef>
                <a:spcPct val="50000"/>
              </a:spcBef>
              <a:buFontTx/>
              <a:buChar char="•"/>
            </a:pPr>
            <a:r>
              <a:rPr lang="en-US" sz="1760" dirty="0">
                <a:latin typeface="Times New Roman" pitchFamily="1" charset="0"/>
              </a:rPr>
              <a:t>Availability of quality FP services increased </a:t>
            </a:r>
          </a:p>
        </p:txBody>
      </p:sp>
      <p:sp>
        <p:nvSpPr>
          <p:cNvPr id="12" name="Text Box 10"/>
          <p:cNvSpPr txBox="1">
            <a:spLocks noChangeArrowheads="1"/>
          </p:cNvSpPr>
          <p:nvPr/>
        </p:nvSpPr>
        <p:spPr bwMode="auto">
          <a:xfrm>
            <a:off x="8275480" y="1743552"/>
            <a:ext cx="1615281" cy="1658912"/>
          </a:xfrm>
          <a:prstGeom prst="rect">
            <a:avLst/>
          </a:prstGeom>
          <a:noFill/>
          <a:ln w="9525">
            <a:solidFill>
              <a:schemeClr val="tx1"/>
            </a:solidFill>
            <a:miter lim="800000"/>
            <a:headEnd/>
            <a:tailEnd/>
          </a:ln>
        </p:spPr>
        <p:txBody>
          <a:bodyPr lIns="100580" tIns="50290" rIns="100580" bIns="50290">
            <a:prstTxWarp prst="textNoShape">
              <a:avLst/>
            </a:prstTxWarp>
            <a:spAutoFit/>
          </a:bodyPr>
          <a:lstStyle/>
          <a:p>
            <a:pPr eaLnBrk="0" hangingPunct="0">
              <a:spcBef>
                <a:spcPct val="50000"/>
              </a:spcBef>
            </a:pPr>
            <a:r>
              <a:rPr lang="en-US" sz="2200" dirty="0">
                <a:latin typeface="Times New Roman" pitchFamily="1" charset="0"/>
              </a:rPr>
              <a:t>IMPACT</a:t>
            </a:r>
          </a:p>
          <a:p>
            <a:pPr eaLnBrk="0" hangingPunct="0">
              <a:spcBef>
                <a:spcPct val="50000"/>
              </a:spcBef>
              <a:buFontTx/>
              <a:buChar char="•"/>
            </a:pPr>
            <a:r>
              <a:rPr lang="en-US" sz="1760" dirty="0">
                <a:latin typeface="Times New Roman" pitchFamily="1" charset="0"/>
              </a:rPr>
              <a:t> Decrease in unintended and mistimed pregnancies</a:t>
            </a:r>
          </a:p>
        </p:txBody>
      </p:sp>
      <p:sp>
        <p:nvSpPr>
          <p:cNvPr id="13" name="Rectangle 11"/>
          <p:cNvSpPr>
            <a:spLocks noChangeArrowheads="1"/>
          </p:cNvSpPr>
          <p:nvPr/>
        </p:nvSpPr>
        <p:spPr bwMode="auto">
          <a:xfrm>
            <a:off x="586740" y="281940"/>
            <a:ext cx="9471660" cy="930752"/>
          </a:xfrm>
          <a:prstGeom prst="rect">
            <a:avLst/>
          </a:prstGeom>
          <a:noFill/>
          <a:ln w="9525">
            <a:noFill/>
            <a:miter lim="800000"/>
            <a:headEnd/>
            <a:tailEnd/>
          </a:ln>
          <a:effectLst/>
          <a:extLst>
            <a:ext uri="{909E8E84-426E-40dd-AFC4-6F175D3DCCD1}"/>
            <a:ext uri="{AF507438-7753-43e0-B8FC-AC1667EBCBE1}"/>
          </a:extLst>
        </p:spPr>
        <p:txBody>
          <a:bodyPr lIns="100580" tIns="50290" rIns="100580" bIns="50290" anchor="ctr">
            <a:prstTxWarp prst="textNoShape">
              <a:avLst/>
            </a:prstTxWarp>
          </a:bodyPr>
          <a:lstStyle/>
          <a:p>
            <a:pPr algn="ctr">
              <a:defRPr/>
            </a:pPr>
            <a:r>
              <a:rPr lang="en-US" sz="3520" dirty="0">
                <a:solidFill>
                  <a:schemeClr val="bg1"/>
                </a:solidFill>
                <a:effectLst>
                  <a:outerShdw blurRad="38100" dist="38100" dir="2700000" algn="tl">
                    <a:srgbClr val="000000"/>
                  </a:outerShdw>
                </a:effectLst>
                <a:latin typeface="Arial" charset="0"/>
                <a:ea typeface="ＭＳ Ｐゴシック" charset="-128"/>
                <a:cs typeface="ＭＳ Ｐゴシック" charset="-128"/>
              </a:rPr>
              <a:t>Linking </a:t>
            </a:r>
            <a:r>
              <a:rPr lang="en-US" sz="3520" dirty="0" err="1">
                <a:solidFill>
                  <a:schemeClr val="bg1"/>
                </a:solidFill>
                <a:effectLst>
                  <a:outerShdw blurRad="38100" dist="38100" dir="2700000" algn="tl">
                    <a:srgbClr val="000000"/>
                  </a:outerShdw>
                </a:effectLst>
                <a:latin typeface="Arial" charset="0"/>
                <a:ea typeface="ＭＳ Ｐゴシック" charset="-128"/>
                <a:cs typeface="ＭＳ Ｐゴシック" charset="-128"/>
              </a:rPr>
              <a:t>lndicators</a:t>
            </a:r>
            <a:r>
              <a:rPr lang="en-US" sz="3520" dirty="0">
                <a:solidFill>
                  <a:schemeClr val="bg1"/>
                </a:solidFill>
                <a:effectLst>
                  <a:outerShdw blurRad="38100" dist="38100" dir="2700000" algn="tl">
                    <a:srgbClr val="000000"/>
                  </a:outerShdw>
                </a:effectLst>
                <a:latin typeface="Arial" charset="0"/>
                <a:ea typeface="ＭＳ Ｐゴシック" charset="-128"/>
                <a:cs typeface="ＭＳ Ｐゴシック" charset="-128"/>
              </a:rPr>
              <a:t> to Logic Models</a:t>
            </a:r>
            <a:endParaRPr lang="en-US" sz="3520" dirty="0">
              <a:solidFill>
                <a:schemeClr val="bg1"/>
              </a:solidFill>
              <a:latin typeface="Arial" charset="0"/>
              <a:ea typeface="ＭＳ Ｐゴシック" charset="-128"/>
              <a:cs typeface="ＭＳ Ｐゴシック" charset="-128"/>
            </a:endParaRPr>
          </a:p>
        </p:txBody>
      </p:sp>
      <p:sp>
        <p:nvSpPr>
          <p:cNvPr id="14" name="Text Box 13"/>
          <p:cNvSpPr txBox="1">
            <a:spLocks noChangeArrowheads="1"/>
          </p:cNvSpPr>
          <p:nvPr/>
        </p:nvSpPr>
        <p:spPr bwMode="auto">
          <a:xfrm>
            <a:off x="445295" y="4408330"/>
            <a:ext cx="4367371" cy="778671"/>
          </a:xfrm>
          <a:prstGeom prst="rect">
            <a:avLst/>
          </a:prstGeom>
          <a:noFill/>
          <a:ln w="9525">
            <a:noFill/>
            <a:miter lim="800000"/>
            <a:headEnd/>
            <a:tailEnd/>
          </a:ln>
        </p:spPr>
        <p:txBody>
          <a:bodyPr lIns="100580" tIns="50290" rIns="100580" bIns="50290">
            <a:prstTxWarp prst="textNoShape">
              <a:avLst/>
            </a:prstTxWarp>
            <a:spAutoFit/>
          </a:bodyPr>
          <a:lstStyle/>
          <a:p>
            <a:pPr eaLnBrk="0" hangingPunct="0">
              <a:spcBef>
                <a:spcPct val="50000"/>
              </a:spcBef>
            </a:pPr>
            <a:r>
              <a:rPr lang="en-US" sz="2200" b="1" dirty="0">
                <a:latin typeface="Times New Roman" pitchFamily="1" charset="0"/>
              </a:rPr>
              <a:t>Indicator:</a:t>
            </a:r>
            <a:r>
              <a:rPr lang="en-US" sz="2200" dirty="0">
                <a:latin typeface="Times New Roman" pitchFamily="1" charset="0"/>
              </a:rPr>
              <a:t> # of providers who have completed clinical training</a:t>
            </a:r>
          </a:p>
        </p:txBody>
      </p:sp>
      <p:sp>
        <p:nvSpPr>
          <p:cNvPr id="15" name="Text Box 14"/>
          <p:cNvSpPr txBox="1">
            <a:spLocks noChangeArrowheads="1"/>
          </p:cNvSpPr>
          <p:nvPr/>
        </p:nvSpPr>
        <p:spPr bwMode="auto">
          <a:xfrm>
            <a:off x="747395" y="5187157"/>
            <a:ext cx="5137468" cy="1117225"/>
          </a:xfrm>
          <a:prstGeom prst="rect">
            <a:avLst/>
          </a:prstGeom>
          <a:noFill/>
          <a:ln w="9525">
            <a:noFill/>
            <a:miter lim="800000"/>
            <a:headEnd/>
            <a:tailEnd/>
          </a:ln>
        </p:spPr>
        <p:txBody>
          <a:bodyPr lIns="100580" tIns="50290" rIns="100580" bIns="50290">
            <a:prstTxWarp prst="textNoShape">
              <a:avLst/>
            </a:prstTxWarp>
            <a:spAutoFit/>
          </a:bodyPr>
          <a:lstStyle/>
          <a:p>
            <a:pPr eaLnBrk="0" hangingPunct="0">
              <a:spcBef>
                <a:spcPct val="50000"/>
              </a:spcBef>
            </a:pPr>
            <a:r>
              <a:rPr lang="en-US" sz="2200" b="1" dirty="0">
                <a:latin typeface="Times New Roman" pitchFamily="1" charset="0"/>
              </a:rPr>
              <a:t>Indicator:</a:t>
            </a:r>
            <a:r>
              <a:rPr lang="en-US" sz="2200" dirty="0">
                <a:latin typeface="Times New Roman" pitchFamily="1" charset="0"/>
              </a:rPr>
              <a:t> </a:t>
            </a:r>
            <a:r>
              <a:rPr lang="en-US" sz="2200" dirty="0">
                <a:latin typeface="Times New Roman" charset="0"/>
                <a:cs typeface="Angsana New" charset="0"/>
              </a:rPr>
              <a:t>Percentage of providers’ scoring 85-100 on practitioners’ skills and knowledge checklist</a:t>
            </a:r>
            <a:endParaRPr lang="en-US" sz="2200" dirty="0">
              <a:latin typeface="Times New Roman" pitchFamily="1" charset="0"/>
            </a:endParaRPr>
          </a:p>
        </p:txBody>
      </p:sp>
      <p:sp>
        <p:nvSpPr>
          <p:cNvPr id="16" name="Text Box 15"/>
          <p:cNvSpPr txBox="1">
            <a:spLocks noChangeArrowheads="1"/>
          </p:cNvSpPr>
          <p:nvPr/>
        </p:nvSpPr>
        <p:spPr bwMode="auto">
          <a:xfrm>
            <a:off x="6125845" y="4967129"/>
            <a:ext cx="3443605" cy="1117225"/>
          </a:xfrm>
          <a:prstGeom prst="rect">
            <a:avLst/>
          </a:prstGeom>
          <a:noFill/>
          <a:ln w="9525">
            <a:noFill/>
            <a:miter lim="800000"/>
            <a:headEnd/>
            <a:tailEnd/>
          </a:ln>
        </p:spPr>
        <p:txBody>
          <a:bodyPr lIns="100580" tIns="50290" rIns="100580" bIns="50290">
            <a:prstTxWarp prst="textNoShape">
              <a:avLst/>
            </a:prstTxWarp>
            <a:spAutoFit/>
          </a:bodyPr>
          <a:lstStyle/>
          <a:p>
            <a:pPr eaLnBrk="0" hangingPunct="0">
              <a:spcBef>
                <a:spcPct val="50000"/>
              </a:spcBef>
            </a:pPr>
            <a:r>
              <a:rPr lang="en-US" sz="2200" b="1" dirty="0">
                <a:latin typeface="Times New Roman" pitchFamily="1" charset="0"/>
              </a:rPr>
              <a:t>Indicator:</a:t>
            </a:r>
            <a:r>
              <a:rPr lang="en-US" sz="2200" dirty="0">
                <a:latin typeface="Times New Roman" pitchFamily="1" charset="0"/>
              </a:rPr>
              <a:t> Percent of facilities providing FP services</a:t>
            </a:r>
          </a:p>
        </p:txBody>
      </p:sp>
      <p:sp>
        <p:nvSpPr>
          <p:cNvPr id="17" name="Line 16"/>
          <p:cNvSpPr>
            <a:spLocks noChangeShapeType="1"/>
          </p:cNvSpPr>
          <p:nvPr/>
        </p:nvSpPr>
        <p:spPr bwMode="auto">
          <a:xfrm flipV="1">
            <a:off x="4526280" y="3943827"/>
            <a:ext cx="0" cy="530860"/>
          </a:xfrm>
          <a:prstGeom prst="line">
            <a:avLst/>
          </a:prstGeom>
          <a:noFill/>
          <a:ln w="38100">
            <a:solidFill>
              <a:schemeClr val="tx1"/>
            </a:solidFill>
            <a:prstDash val="sysDot"/>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18" name="Line 17"/>
          <p:cNvSpPr>
            <a:spLocks noChangeShapeType="1"/>
          </p:cNvSpPr>
          <p:nvPr/>
        </p:nvSpPr>
        <p:spPr bwMode="auto">
          <a:xfrm flipV="1">
            <a:off x="5774267" y="3839633"/>
            <a:ext cx="233417" cy="875454"/>
          </a:xfrm>
          <a:prstGeom prst="line">
            <a:avLst/>
          </a:prstGeom>
          <a:noFill/>
          <a:ln w="38100">
            <a:solidFill>
              <a:schemeClr val="tx1"/>
            </a:solidFill>
            <a:prstDash val="sysDot"/>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19" name="Line 18"/>
          <p:cNvSpPr>
            <a:spLocks noChangeShapeType="1"/>
          </p:cNvSpPr>
          <p:nvPr/>
        </p:nvSpPr>
        <p:spPr bwMode="auto">
          <a:xfrm rot="2880767" flipH="1">
            <a:off x="5512053" y="4563089"/>
            <a:ext cx="21712" cy="757034"/>
          </a:xfrm>
          <a:prstGeom prst="line">
            <a:avLst/>
          </a:prstGeom>
          <a:noFill/>
          <a:ln w="38100">
            <a:solidFill>
              <a:schemeClr val="tx1"/>
            </a:solidFill>
            <a:prstDash val="sysDot"/>
            <a:round/>
            <a:headEnd/>
            <a:tailEn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
        <p:nvSpPr>
          <p:cNvPr id="20" name="Line 19"/>
          <p:cNvSpPr>
            <a:spLocks noChangeShapeType="1"/>
          </p:cNvSpPr>
          <p:nvPr/>
        </p:nvSpPr>
        <p:spPr bwMode="auto">
          <a:xfrm flipH="1" flipV="1">
            <a:off x="6947747" y="4361180"/>
            <a:ext cx="16298" cy="697335"/>
          </a:xfrm>
          <a:prstGeom prst="line">
            <a:avLst/>
          </a:prstGeom>
          <a:noFill/>
          <a:ln w="38100">
            <a:solidFill>
              <a:schemeClr val="tx1"/>
            </a:solidFill>
            <a:prstDash val="sysDot"/>
            <a:round/>
            <a:headEnd/>
            <a:tailEnd type="triangle" w="med" len="med"/>
          </a:ln>
          <a:effectLst/>
          <a:extLst>
            <a:ext uri="{909E8E84-426E-40dd-AFC4-6F175D3DCCD1}"/>
            <a:ext uri="{AF507438-7753-43e0-B8FC-AC1667EBCBE1}"/>
          </a:extLst>
        </p:spPr>
        <p:txBody>
          <a:bodyPr/>
          <a:lstStyle/>
          <a:p>
            <a:pPr>
              <a:defRPr/>
            </a:pPr>
            <a:endParaRPr lang="en-US" sz="1980">
              <a:latin typeface="Arial" charset="0"/>
              <a:ea typeface="ＭＳ Ｐゴシック"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harteuse and blue_corrected" id="{24BB43F7-A238-40E1-A388-AA30B486D4FC}" vid="{C3D0504A-8D89-47AB-96BA-D5EE0E8259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5" ma:contentTypeDescription="Create a new document." ma:contentTypeScope="" ma:versionID="b91ae86749413e39d6ab5cf72415f548">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a3eb1c2798d4f2b319fc785c533a2476"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36FC224-0626-43ED-8AD4-4384B71126AD}">
  <ds:schemaRefs>
    <ds:schemaRef ds:uri="http://schemas.microsoft.com/sharepoint/v3/contenttype/forms"/>
  </ds:schemaRefs>
</ds:datastoreItem>
</file>

<file path=customXml/itemProps2.xml><?xml version="1.0" encoding="utf-8"?>
<ds:datastoreItem xmlns:ds="http://schemas.openxmlformats.org/officeDocument/2006/customXml" ds:itemID="{6FB12CE9-1245-4C0E-BDF8-3EE8D38EE0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048E68-115E-4EEB-AE32-34075EC8E989}">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d8573787-17db-43b5-9af3-2a45e79ab039"/>
    <ds:schemaRef ds:uri="13922b43-4eea-40f2-b18b-c20327cdf16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Charteuse and blue USAID</Template>
  <TotalTime>12473</TotalTime>
  <Words>5781</Words>
  <Application>Microsoft Office PowerPoint</Application>
  <PresentationFormat>Custom</PresentationFormat>
  <Paragraphs>383</Paragraphs>
  <Slides>35</Slides>
  <Notes>30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35</vt:i4>
      </vt:variant>
    </vt:vector>
  </HeadingPairs>
  <TitlesOfParts>
    <vt:vector size="47" baseType="lpstr">
      <vt:lpstr>ＭＳ Ｐゴシック</vt:lpstr>
      <vt:lpstr>Angsana New</vt:lpstr>
      <vt:lpstr>Arial</vt:lpstr>
      <vt:lpstr>Calibri</vt:lpstr>
      <vt:lpstr>Century Gothic</vt:lpstr>
      <vt:lpstr>Courier New</vt:lpstr>
      <vt:lpstr>Futura Lt BT</vt:lpstr>
      <vt:lpstr>Futura LT Pro Book</vt:lpstr>
      <vt:lpstr>Gill Sans MT</vt:lpstr>
      <vt:lpstr>Times New Roman</vt:lpstr>
      <vt:lpstr>Wingdings</vt:lpstr>
      <vt:lpstr>Office Theme</vt:lpstr>
      <vt:lpstr>PowerPoint Presentation</vt:lpstr>
      <vt:lpstr>PowerPoint Presentation</vt:lpstr>
      <vt:lpstr>An Indicator Is...</vt:lpstr>
      <vt:lpstr>Characteristics of Sound Indicators</vt:lpstr>
      <vt:lpstr>Characteristics of Sound Indicators</vt:lpstr>
      <vt:lpstr>Key Questions to Ask When Selecting Indicators</vt:lpstr>
      <vt:lpstr>PowerPoint Presentation</vt:lpstr>
      <vt:lpstr>Factors to Consider When Selecting Indicators</vt:lpstr>
      <vt:lpstr>PowerPoint Presentation</vt:lpstr>
      <vt:lpstr>Linking Indicators to Results &amp; Interventions</vt:lpstr>
      <vt:lpstr>PowerPoint Presentation</vt:lpstr>
      <vt:lpstr>Linkages Between Levels</vt:lpstr>
      <vt:lpstr>Common Indicator Metrics</vt:lpstr>
      <vt:lpstr>Always Specify the Details!</vt:lpstr>
      <vt:lpstr>Always Specify the Details!</vt:lpstr>
      <vt:lpstr>Always Specify the Details!</vt:lpstr>
      <vt:lpstr>Integrating Gender</vt:lpstr>
      <vt:lpstr>Information Sources for Indicators</vt:lpstr>
      <vt:lpstr>Information Sources for Indicators</vt:lpstr>
      <vt:lpstr>PowerPoint Presentation</vt:lpstr>
      <vt:lpstr>Coverage Indicators</vt:lpstr>
      <vt:lpstr>Coverage Indicators</vt:lpstr>
      <vt:lpstr>Common Maternal Health Coverage Indicators</vt:lpstr>
      <vt:lpstr>Common Child Health Coverage Indicators</vt:lpstr>
      <vt:lpstr>Coverage Indicators to Monitor Sustainable Development Goals (SDGs)</vt:lpstr>
      <vt:lpstr>Frequency of Reporting on Indicators</vt:lpstr>
      <vt:lpstr>Setting Targets</vt:lpstr>
      <vt:lpstr>Setting Indicator Targets</vt:lpstr>
      <vt:lpstr>Indicator Matrix</vt:lpstr>
      <vt:lpstr>Indicator Reference Sheets</vt:lpstr>
      <vt:lpstr>How many indicators are enough?</vt:lpstr>
      <vt:lpstr>Good Indicators: A Synopsis</vt:lpstr>
      <vt:lpstr>PowerPoint Presentation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Escudero, Gabriela Maria</dc:creator>
  <cp:lastModifiedBy>Escudero, Gabriela Maria</cp:lastModifiedBy>
  <cp:revision>83</cp:revision>
  <cp:lastPrinted>2017-12-01T08:36:55Z</cp:lastPrinted>
  <dcterms:created xsi:type="dcterms:W3CDTF">2017-10-18T10:21:33Z</dcterms:created>
  <dcterms:modified xsi:type="dcterms:W3CDTF">2018-08-06T05:31:13Z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0x0101006E4A79819CA3F3428B644840049B5527</vt:lpwstr>
  </property>
</Properties>
</file>