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4" r:id="rId5"/>
    <p:sldId id="276" r:id="rId6"/>
    <p:sldId id="697" r:id="rId7"/>
    <p:sldId id="261" r:id="rId8"/>
    <p:sldId id="859" r:id="rId9"/>
    <p:sldId id="337" r:id="rId10"/>
    <p:sldId id="338" r:id="rId11"/>
    <p:sldId id="269" r:id="rId12"/>
    <p:sldId id="873" r:id="rId13"/>
    <p:sldId id="336" r:id="rId14"/>
    <p:sldId id="865" r:id="rId15"/>
    <p:sldId id="278" r:id="rId16"/>
    <p:sldId id="529" r:id="rId17"/>
    <p:sldId id="377" r:id="rId18"/>
    <p:sldId id="867" r:id="rId19"/>
    <p:sldId id="284" r:id="rId20"/>
    <p:sldId id="872" r:id="rId21"/>
    <p:sldId id="633" r:id="rId22"/>
    <p:sldId id="275" r:id="rId2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E24"/>
    <a:srgbClr val="098A83"/>
    <a:srgbClr val="B05A28"/>
    <a:srgbClr val="2B1533"/>
    <a:srgbClr val="C73336"/>
    <a:srgbClr val="9DB4BE"/>
    <a:srgbClr val="0D256B"/>
    <a:srgbClr val="99A37E"/>
    <a:srgbClr val="AB2472"/>
    <a:srgbClr val="C5B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00" autoAdjust="0"/>
    <p:restoredTop sz="94697" autoAdjust="0"/>
  </p:normalViewPr>
  <p:slideViewPr>
    <p:cSldViewPr>
      <p:cViewPr varScale="1">
        <p:scale>
          <a:sx n="64" d="100"/>
          <a:sy n="64" d="100"/>
        </p:scale>
        <p:origin x="828" y="7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000"/>
    </p:cViewPr>
  </p:sorterViewPr>
  <p:notesViewPr>
    <p:cSldViewPr>
      <p:cViewPr varScale="1">
        <p:scale>
          <a:sx n="73" d="100"/>
          <a:sy n="73" d="100"/>
        </p:scale>
        <p:origin x="226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NHMIS\GRAPH\RAdministration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TMPTMP1!$G$1</c:f>
              <c:strCache>
                <c:ptCount val="1"/>
                <c:pt idx="0">
                  <c:v>Admissions per Doctor</c:v>
                </c:pt>
              </c:strCache>
            </c:strRef>
          </c:tx>
          <c:spPr>
            <a:solidFill>
              <a:srgbClr val="002060"/>
            </a:solidFill>
          </c:spPr>
          <c:invertIfNegative val="0"/>
          <c:cat>
            <c:strRef>
              <c:f>TMPTMP1!$F$2:$F$8</c:f>
              <c:strCache>
                <c:ptCount val="7"/>
                <c:pt idx="0">
                  <c:v>ANSEBA</c:v>
                </c:pt>
                <c:pt idx="1">
                  <c:v>DEBUB</c:v>
                </c:pt>
                <c:pt idx="2">
                  <c:v>DEBUBAWI KEYHI BAHRI</c:v>
                </c:pt>
                <c:pt idx="3">
                  <c:v>GASH-BARKA</c:v>
                </c:pt>
                <c:pt idx="4">
                  <c:v>MAAKEL</c:v>
                </c:pt>
                <c:pt idx="5">
                  <c:v>NATIONAL REFERRAL</c:v>
                </c:pt>
                <c:pt idx="6">
                  <c:v>SEMENAWI KEYHI BAHRI</c:v>
                </c:pt>
              </c:strCache>
            </c:strRef>
          </c:cat>
          <c:val>
            <c:numRef>
              <c:f>TMPTMP1!$G$2:$G$8</c:f>
              <c:numCache>
                <c:formatCode>General</c:formatCode>
                <c:ptCount val="7"/>
                <c:pt idx="0">
                  <c:v>438.04255319148939</c:v>
                </c:pt>
                <c:pt idx="1">
                  <c:v>322.5035294117647</c:v>
                </c:pt>
                <c:pt idx="2">
                  <c:v>81.126760563380273</c:v>
                </c:pt>
                <c:pt idx="3">
                  <c:v>1105.4054054054054</c:v>
                </c:pt>
                <c:pt idx="4">
                  <c:v>60.774193548387096</c:v>
                </c:pt>
                <c:pt idx="5">
                  <c:v>199.90728476821192</c:v>
                </c:pt>
                <c:pt idx="6">
                  <c:v>238.2051282051282</c:v>
                </c:pt>
              </c:numCache>
            </c:numRef>
          </c:val>
          <c:extLst>
            <c:ext xmlns:c16="http://schemas.microsoft.com/office/drawing/2014/chart" uri="{C3380CC4-5D6E-409C-BE32-E72D297353CC}">
              <c16:uniqueId val="{00000000-4D51-454F-8F7D-58642E931533}"/>
            </c:ext>
          </c:extLst>
        </c:ser>
        <c:dLbls>
          <c:showLegendKey val="0"/>
          <c:showVal val="0"/>
          <c:showCatName val="0"/>
          <c:showSerName val="0"/>
          <c:showPercent val="0"/>
          <c:showBubbleSize val="0"/>
        </c:dLbls>
        <c:gapWidth val="150"/>
        <c:axId val="42205184"/>
        <c:axId val="42206720"/>
      </c:barChart>
      <c:catAx>
        <c:axId val="42205184"/>
        <c:scaling>
          <c:orientation val="minMax"/>
        </c:scaling>
        <c:delete val="0"/>
        <c:axPos val="l"/>
        <c:numFmt formatCode="General" sourceLinked="0"/>
        <c:majorTickMark val="out"/>
        <c:minorTickMark val="none"/>
        <c:tickLblPos val="nextTo"/>
        <c:crossAx val="42206720"/>
        <c:crosses val="autoZero"/>
        <c:auto val="1"/>
        <c:lblAlgn val="ctr"/>
        <c:lblOffset val="100"/>
        <c:noMultiLvlLbl val="0"/>
      </c:catAx>
      <c:valAx>
        <c:axId val="42206720"/>
        <c:scaling>
          <c:orientation val="minMax"/>
        </c:scaling>
        <c:delete val="0"/>
        <c:axPos val="b"/>
        <c:numFmt formatCode="General" sourceLinked="1"/>
        <c:majorTickMark val="out"/>
        <c:minorTickMark val="none"/>
        <c:tickLblPos val="nextTo"/>
        <c:crossAx val="4220518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638342C8-1770-4004-A9F5-C37FDF397545}" type="datetimeFigureOut">
              <a:rPr lang="en-US" smtClean="0"/>
              <a:t>7/30/2018</a:t>
            </a:fld>
            <a:endParaRPr lang="en-US"/>
          </a:p>
        </p:txBody>
      </p:sp>
      <p:sp>
        <p:nvSpPr>
          <p:cNvPr id="4" name="Footer Placeholder 3"/>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F768BC3E-3DFE-4E62-ABA8-A3563E71BD52}" type="slidenum">
              <a:rPr lang="en-US" smtClean="0"/>
              <a:t>‹#›</a:t>
            </a:fld>
            <a:endParaRPr lang="en-US"/>
          </a:p>
        </p:txBody>
      </p:sp>
    </p:spTree>
    <p:extLst>
      <p:ext uri="{BB962C8B-B14F-4D97-AF65-F5344CB8AC3E}">
        <p14:creationId xmlns:p14="http://schemas.microsoft.com/office/powerpoint/2010/main" val="132132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122" indent="-288893" eaLnBrk="0" hangingPunct="0">
              <a:spcBef>
                <a:spcPct val="30000"/>
              </a:spcBef>
              <a:defRPr sz="1200">
                <a:solidFill>
                  <a:schemeClr val="tx1"/>
                </a:solidFill>
                <a:latin typeface="Arial" pitchFamily="34" charset="0"/>
              </a:defRPr>
            </a:lvl2pPr>
            <a:lvl3pPr marL="1155573" indent="-231115" eaLnBrk="0" hangingPunct="0">
              <a:spcBef>
                <a:spcPct val="30000"/>
              </a:spcBef>
              <a:defRPr sz="1200">
                <a:solidFill>
                  <a:schemeClr val="tx1"/>
                </a:solidFill>
                <a:latin typeface="Arial" pitchFamily="34" charset="0"/>
              </a:defRPr>
            </a:lvl3pPr>
            <a:lvl4pPr marL="1617802" indent="-231115" eaLnBrk="0" hangingPunct="0">
              <a:spcBef>
                <a:spcPct val="30000"/>
              </a:spcBef>
              <a:defRPr sz="1200">
                <a:solidFill>
                  <a:schemeClr val="tx1"/>
                </a:solidFill>
                <a:latin typeface="Arial" pitchFamily="34" charset="0"/>
              </a:defRPr>
            </a:lvl4pPr>
            <a:lvl5pPr marL="2080031" indent="-231115" eaLnBrk="0" hangingPunct="0">
              <a:spcBef>
                <a:spcPct val="30000"/>
              </a:spcBef>
              <a:defRPr sz="1200">
                <a:solidFill>
                  <a:schemeClr val="tx1"/>
                </a:solidFill>
                <a:latin typeface="Arial" pitchFamily="34" charset="0"/>
              </a:defRPr>
            </a:lvl5pPr>
            <a:lvl6pPr marL="2542261" indent="-231115" eaLnBrk="0" fontAlgn="base" hangingPunct="0">
              <a:spcBef>
                <a:spcPct val="30000"/>
              </a:spcBef>
              <a:spcAft>
                <a:spcPct val="0"/>
              </a:spcAft>
              <a:defRPr sz="1200">
                <a:solidFill>
                  <a:schemeClr val="tx1"/>
                </a:solidFill>
                <a:latin typeface="Arial" pitchFamily="34" charset="0"/>
              </a:defRPr>
            </a:lvl6pPr>
            <a:lvl7pPr marL="3004490" indent="-231115" eaLnBrk="0" fontAlgn="base" hangingPunct="0">
              <a:spcBef>
                <a:spcPct val="30000"/>
              </a:spcBef>
              <a:spcAft>
                <a:spcPct val="0"/>
              </a:spcAft>
              <a:defRPr sz="1200">
                <a:solidFill>
                  <a:schemeClr val="tx1"/>
                </a:solidFill>
                <a:latin typeface="Arial" pitchFamily="34" charset="0"/>
              </a:defRPr>
            </a:lvl7pPr>
            <a:lvl8pPr marL="3466719" indent="-231115" eaLnBrk="0" fontAlgn="base" hangingPunct="0">
              <a:spcBef>
                <a:spcPct val="30000"/>
              </a:spcBef>
              <a:spcAft>
                <a:spcPct val="0"/>
              </a:spcAft>
              <a:defRPr sz="1200">
                <a:solidFill>
                  <a:schemeClr val="tx1"/>
                </a:solidFill>
                <a:latin typeface="Arial" pitchFamily="34" charset="0"/>
              </a:defRPr>
            </a:lvl8pPr>
            <a:lvl9pPr marL="3928948" indent="-23111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12F9A54-1EC6-4F2E-88EA-AAAFB1257ED3}" type="slidenum">
              <a:rPr lang="ja-JP" altLang="en-US" smtClean="0">
                <a:solidFill>
                  <a:srgbClr val="000000"/>
                </a:solidFill>
              </a:rPr>
              <a:pPr eaLnBrk="1" hangingPunct="1">
                <a:spcBef>
                  <a:spcPct val="0"/>
                </a:spcBef>
              </a:pPr>
              <a:t>3</a:t>
            </a:fld>
            <a:endParaRPr lang="en-US" altLang="ja-JP">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HIS can be subdivided in population-based data sources and facility and community-based data sources (HMN, 2008).</a:t>
            </a:r>
          </a:p>
          <a:p>
            <a:r>
              <a:rPr lang="en-US" altLang="en-US" dirty="0">
                <a:latin typeface="Arial" panose="020B0604020202020204" pitchFamily="34" charset="0"/>
              </a:rPr>
              <a:t>Another way to categorize health information system (HIS) subsystems is based on the frequency of data collection.  </a:t>
            </a:r>
          </a:p>
          <a:p>
            <a:r>
              <a:rPr lang="en-US" altLang="en-US" b="1" dirty="0">
                <a:latin typeface="Arial" pitchFamily="34" charset="0"/>
              </a:rPr>
              <a:t>Routine data collection </a:t>
            </a:r>
            <a:r>
              <a:rPr lang="en-US" altLang="en-US" dirty="0">
                <a:latin typeface="Arial" panose="020B0604020202020204" pitchFamily="34" charset="0"/>
              </a:rPr>
              <a:t>refers to data that are collected continuously, with processing and reporting more often than annually. Routine health information systems (RHIS) are facility-based and community-based subsystems that collect routine information on patients as they use services. Vital registration is routine data collection on vital events (births, deaths, and migration data) and occurs mostly outside the health system. </a:t>
            </a:r>
          </a:p>
          <a:p>
            <a:r>
              <a:rPr lang="en-US" altLang="en-US" b="1" dirty="0">
                <a:latin typeface="Arial" panose="020B0604020202020204" pitchFamily="34" charset="0"/>
              </a:rPr>
              <a:t>Nonroutine data collection </a:t>
            </a:r>
            <a:r>
              <a:rPr lang="en-US" altLang="en-US" dirty="0">
                <a:latin typeface="Arial" panose="020B0604020202020204" pitchFamily="34" charset="0"/>
              </a:rPr>
              <a:t>refers to data that are collected on a periodic basis. The periodicity is usually less frequent than annually. Examples of nonroutine data sources are household surveys and a national census. Research might also be a data source; the experimental design may require continuous data collection with the findings reported at the end, or perhaps following a mid-experiment review of the data.  </a:t>
            </a:r>
          </a:p>
          <a:p>
            <a:endParaRPr lang="en-US" altLang="en-US" dirty="0">
              <a:latin typeface="Arial" panose="020B0604020202020204" pitchFamily="34" charset="0"/>
            </a:endParaRPr>
          </a:p>
          <a:p>
            <a:r>
              <a:rPr lang="en-US" altLang="en-US" b="1" dirty="0">
                <a:latin typeface="Arial" pitchFamily="34" charset="0"/>
              </a:rPr>
              <a:t>This</a:t>
            </a:r>
            <a:r>
              <a:rPr lang="en-US" altLang="en-US" b="1" baseline="0" dirty="0">
                <a:latin typeface="Arial" pitchFamily="34" charset="0"/>
              </a:rPr>
              <a:t> class focuses on RHIS data.</a:t>
            </a:r>
            <a:endParaRPr lang="en-US" altLang="en-US" b="1" dirty="0">
              <a:latin typeface="Arial" pitchFamily="34" charset="0"/>
            </a:endParaRPr>
          </a:p>
        </p:txBody>
      </p:sp>
    </p:spTree>
    <p:extLst>
      <p:ext uri="{BB962C8B-B14F-4D97-AF65-F5344CB8AC3E}">
        <p14:creationId xmlns:p14="http://schemas.microsoft.com/office/powerpoint/2010/main" val="73525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406A36C-5DC0-45E6-9120-822099794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495DB81-D18B-415E-A4DA-4352FFD00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end goal is a data-driven culture where everyone sees the value in data, understands the importance of collecting good data, has access to the data, and uses the data to support decision-making.</a:t>
            </a:r>
          </a:p>
        </p:txBody>
      </p:sp>
      <p:sp>
        <p:nvSpPr>
          <p:cNvPr id="7172" name="Slide Number Placeholder 3">
            <a:extLst>
              <a:ext uri="{FF2B5EF4-FFF2-40B4-BE49-F238E27FC236}">
                <a16:creationId xmlns:a16="http://schemas.microsoft.com/office/drawing/2014/main" id="{46A415B4-A45D-4C71-9CAC-C018A7E5E6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3DD0A1-F1FF-40EF-821F-B3547F7A1818}" type="slidenum">
              <a:rPr lang="en-US" altLang="en-US" smtClean="0"/>
              <a:pPr/>
              <a:t>4</a:t>
            </a:fld>
            <a:endParaRPr lang="en-US" altLang="en-US"/>
          </a:p>
        </p:txBody>
      </p:sp>
    </p:spTree>
    <p:extLst>
      <p:ext uri="{BB962C8B-B14F-4D97-AF65-F5344CB8AC3E}">
        <p14:creationId xmlns:p14="http://schemas.microsoft.com/office/powerpoint/2010/main" val="382909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13</a:t>
            </a:fld>
            <a:endParaRPr lang="en-US"/>
          </a:p>
        </p:txBody>
      </p:sp>
    </p:spTree>
    <p:extLst>
      <p:ext uri="{BB962C8B-B14F-4D97-AF65-F5344CB8AC3E}">
        <p14:creationId xmlns:p14="http://schemas.microsoft.com/office/powerpoint/2010/main" val="413374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1A0BE7A1-69D5-44F9-AED5-AA84CB4AF0FD}" type="slidenum">
              <a:rPr lang="en-US" smtClean="0">
                <a:latin typeface="Times New Roman" pitchFamily="18" charset="0"/>
              </a:rPr>
              <a:pPr/>
              <a:t>14</a:t>
            </a:fld>
            <a:endParaRPr lang="en-US">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dirty="0"/>
              <a:t>The Eritrea National Health Management Information System (NHMIS) is an integrated, decentralized information system that includes data on vaccine stocks as well as the number of children vaccinated. Vaccine stockouts are calculated as 0 vaccines available at the end of the month. The NHMIS was an important tool that allowed the Eritrean Ministry of Health to locate facilities with stockout problems. The graph here shows the relationship between stockouts and children vaccinated.  </a:t>
            </a:r>
          </a:p>
          <a:p>
            <a:endParaRPr lang="en-US" dirty="0"/>
          </a:p>
        </p:txBody>
      </p:sp>
    </p:spTree>
    <p:extLst>
      <p:ext uri="{BB962C8B-B14F-4D97-AF65-F5344CB8AC3E}">
        <p14:creationId xmlns:p14="http://schemas.microsoft.com/office/powerpoint/2010/main" val="3287829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
        <p:nvSpPr>
          <p:cNvPr id="9" name="object 5"/>
          <p:cNvSpPr/>
          <p:nvPr userDrawn="1"/>
        </p:nvSpPr>
        <p:spPr>
          <a:xfrm>
            <a:off x="0" y="1143000"/>
            <a:ext cx="10058400" cy="5442455"/>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98A83"/>
          </a:solidFill>
        </p:spPr>
        <p:txBody>
          <a:bodyPr wrap="square" lIns="0" tIns="0" rIns="0" bIns="0" rtlCol="0"/>
          <a:lstStyle/>
          <a:p>
            <a:endParaRPr/>
          </a:p>
        </p:txBody>
      </p:sp>
      <p:sp>
        <p:nvSpPr>
          <p:cNvPr id="8" name="Rectangle 1"/>
          <p:cNvSpPr>
            <a:spLocks noChangeArrowheads="1"/>
          </p:cNvSpPr>
          <p:nvPr userDrawn="1"/>
        </p:nvSpPr>
        <p:spPr bwMode="auto">
          <a:xfrm>
            <a:off x="-1087826" y="72905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293" y="6718410"/>
            <a:ext cx="792588" cy="765258"/>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600" y="6576125"/>
            <a:ext cx="1288528" cy="11016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067A1-8574-4B69-9754-DDF4CFCC1EC6}" type="datetimeFigureOut">
              <a:rPr lang="en-US" smtClean="0"/>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D6F33-1D74-4EF6-846F-ED1A7AFCDF4A}" type="slidenum">
              <a:rPr lang="en-US" smtClean="0"/>
              <a:t>‹#›</a:t>
            </a:fld>
            <a:endParaRPr lang="en-US"/>
          </a:p>
        </p:txBody>
      </p:sp>
    </p:spTree>
    <p:extLst>
      <p:ext uri="{BB962C8B-B14F-4D97-AF65-F5344CB8AC3E}">
        <p14:creationId xmlns:p14="http://schemas.microsoft.com/office/powerpoint/2010/main" val="129849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067A1-8574-4B69-9754-DDF4CFCC1EC6}" type="datetimeFigureOut">
              <a:rPr lang="en-US" smtClean="0"/>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D6F33-1D74-4EF6-846F-ED1A7AFCDF4A}" type="slidenum">
              <a:rPr lang="en-US" smtClean="0"/>
              <a:t>‹#›</a:t>
            </a:fld>
            <a:endParaRPr lang="en-US"/>
          </a:p>
        </p:txBody>
      </p:sp>
    </p:spTree>
    <p:extLst>
      <p:ext uri="{BB962C8B-B14F-4D97-AF65-F5344CB8AC3E}">
        <p14:creationId xmlns:p14="http://schemas.microsoft.com/office/powerpoint/2010/main" val="271990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Text 1">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561845" y="366812"/>
            <a:ext cx="8724024" cy="1143000"/>
          </a:xfrm>
          <a:prstGeom prst="rect">
            <a:avLst/>
          </a:prstGeom>
        </p:spPr>
        <p:txBody>
          <a:bodyPr/>
          <a:lstStyle>
            <a:lvl1pPr>
              <a:defRPr sz="4800" b="1">
                <a:solidFill>
                  <a:schemeClr val="bg1">
                    <a:lumMod val="85000"/>
                  </a:schemeClr>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61845" y="2702611"/>
            <a:ext cx="8429755" cy="2590800"/>
          </a:xfrm>
          <a:prstGeom prst="rect">
            <a:avLst/>
          </a:prstGeom>
        </p:spPr>
        <p:txBody>
          <a:bodyPr/>
          <a:lstStyle>
            <a:lvl1pPr>
              <a:defRPr sz="2800">
                <a:solidFill>
                  <a:schemeClr val="tx1"/>
                </a:solidFill>
                <a:latin typeface="Century Gothic" charset="0"/>
                <a:ea typeface="Century Gothic" charset="0"/>
                <a:cs typeface="Century Gothic" charset="0"/>
              </a:defRPr>
            </a:lvl1pPr>
            <a:lvl2pPr>
              <a:defRPr sz="2400">
                <a:solidFill>
                  <a:schemeClr val="tx1"/>
                </a:solidFill>
                <a:latin typeface="Century Gothic" charset="0"/>
                <a:ea typeface="Century Gothic" charset="0"/>
                <a:cs typeface="Century Gothic" charset="0"/>
              </a:defRPr>
            </a:lvl2pPr>
            <a:lvl3pPr>
              <a:defRPr sz="2000">
                <a:solidFill>
                  <a:schemeClr val="tx1"/>
                </a:solidFill>
                <a:latin typeface="Century Gothic" charset="0"/>
                <a:ea typeface="Century Gothic" charset="0"/>
                <a:cs typeface="Century Gothic" charset="0"/>
              </a:defRPr>
            </a:lvl3pPr>
            <a:lvl4pPr>
              <a:defRPr>
                <a:solidFill>
                  <a:schemeClr val="tx1"/>
                </a:solidFill>
                <a:latin typeface="Century Gothic" charset="0"/>
                <a:ea typeface="Century Gothic" charset="0"/>
                <a:cs typeface="Century Gothic" charset="0"/>
              </a:defRPr>
            </a:lvl4pPr>
            <a:lvl5pPr>
              <a:defRPr>
                <a:solidFill>
                  <a:schemeClr val="tx1"/>
                </a:solidFill>
                <a:latin typeface="Futura LT Pro Book"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98A83"/>
                </a:solidFill>
                <a:latin typeface="Century Gothic" charset="0"/>
                <a:ea typeface="Century Gothic" charset="0"/>
                <a:cs typeface="Century Gothic" charset="0"/>
              </a:defRPr>
            </a:lvl1pPr>
          </a:lstStyle>
          <a:p>
            <a:pPr lvl="0"/>
            <a:r>
              <a:rPr lang="en-US" dirty="0"/>
              <a:t>Subtitle goes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2">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5" name="Text Placeholder 4"/>
          <p:cNvSpPr>
            <a:spLocks noGrp="1"/>
          </p:cNvSpPr>
          <p:nvPr>
            <p:ph type="body" sz="quarter" idx="12" hasCustomPrompt="1"/>
          </p:nvPr>
        </p:nvSpPr>
        <p:spPr>
          <a:xfrm>
            <a:off x="561845" y="2819400"/>
            <a:ext cx="6818809" cy="2857500"/>
          </a:xfrm>
          <a:prstGeom prst="rect">
            <a:avLst/>
          </a:prstGeom>
        </p:spPr>
        <p:txBody>
          <a:bodyPr/>
          <a:lstStyle>
            <a:lvl1pPr>
              <a:defRPr sz="2800">
                <a:solidFill>
                  <a:schemeClr val="tx1"/>
                </a:solidFill>
                <a:latin typeface="Century Gothic" charset="0"/>
                <a:ea typeface="Century Gothic" charset="0"/>
                <a:cs typeface="Century Gothic" charset="0"/>
              </a:defRPr>
            </a:lvl1pPr>
            <a:lvl2pPr marL="800100" indent="-342900">
              <a:buFont typeface="Arial" panose="020B0604020202020204" pitchFamily="34" charset="0"/>
              <a:buChar char="•"/>
              <a:defRPr sz="2400" baseline="0">
                <a:latin typeface="Century Gothic" charset="0"/>
                <a:ea typeface="Century Gothic" charset="0"/>
                <a:cs typeface="Century Gothic" charset="0"/>
              </a:defRPr>
            </a:lvl2pPr>
            <a:lvl3pPr marL="1200150" indent="-285750">
              <a:buFont typeface="Arial" panose="020B0604020202020204" pitchFamily="34" charset="0"/>
              <a:buChar char="•"/>
              <a:defRPr>
                <a:latin typeface="Century Gothic" charset="0"/>
                <a:ea typeface="Century Gothic" charset="0"/>
                <a:cs typeface="Century Gothic" charset="0"/>
              </a:defRPr>
            </a:lvl3pPr>
          </a:lstStyle>
          <a:p>
            <a:pPr lvl="0"/>
            <a:r>
              <a:rPr lang="en-US" dirty="0"/>
              <a:t>Point number 1</a:t>
            </a:r>
          </a:p>
          <a:p>
            <a:pPr lvl="1"/>
            <a:r>
              <a:rPr lang="en-US" dirty="0"/>
              <a:t>Information about point number 1</a:t>
            </a:r>
          </a:p>
          <a:p>
            <a:pPr lvl="2"/>
            <a:r>
              <a:rPr lang="en-US" dirty="0"/>
              <a:t>Information about point number 1</a:t>
            </a:r>
            <a:br>
              <a:rPr lang="en-US" dirty="0"/>
            </a:br>
            <a:endParaRPr lang="en-US" dirty="0"/>
          </a:p>
          <a:p>
            <a:pPr lvl="0"/>
            <a:r>
              <a:rPr lang="en-US" dirty="0"/>
              <a:t>Point number 2</a:t>
            </a:r>
          </a:p>
          <a:p>
            <a:pPr lvl="1"/>
            <a:r>
              <a:rPr lang="en-US" dirty="0"/>
              <a:t>Information about point number 2</a:t>
            </a:r>
          </a:p>
          <a:p>
            <a:pPr lvl="2"/>
            <a:r>
              <a:rPr lang="en-US" dirty="0"/>
              <a:t>Information about point number 2</a:t>
            </a:r>
          </a:p>
          <a:p>
            <a:pPr lvl="2"/>
            <a:endParaRPr lang="en-US" dirty="0"/>
          </a:p>
        </p:txBody>
      </p:sp>
      <p:sp>
        <p:nvSpPr>
          <p:cNvPr id="8" name="Title 11"/>
          <p:cNvSpPr>
            <a:spLocks noGrp="1"/>
          </p:cNvSpPr>
          <p:nvPr>
            <p:ph type="title" hasCustomPrompt="1"/>
          </p:nvPr>
        </p:nvSpPr>
        <p:spPr>
          <a:xfrm>
            <a:off x="561845" y="366812"/>
            <a:ext cx="8724024" cy="1143000"/>
          </a:xfrm>
          <a:prstGeom prst="rect">
            <a:avLst/>
          </a:prstGeom>
        </p:spPr>
        <p:txBody>
          <a:bodyPr/>
          <a:lstStyle>
            <a:lvl1pPr>
              <a:defRPr sz="4800" b="1">
                <a:solidFill>
                  <a:schemeClr val="bg1">
                    <a:lumMod val="85000"/>
                  </a:schemeClr>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10"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98A83"/>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380664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2 Graphics">
    <p:bg>
      <p:bgPr>
        <a:solidFill>
          <a:schemeClr val="bg1"/>
        </a:solidFill>
        <a:effectLst/>
      </p:bgPr>
    </p:bg>
    <p:spTree>
      <p:nvGrpSpPr>
        <p:cNvPr id="1" name=""/>
        <p:cNvGrpSpPr/>
        <p:nvPr/>
      </p:nvGrpSpPr>
      <p:grpSpPr>
        <a:xfrm>
          <a:off x="0" y="0"/>
          <a:ext cx="0" cy="0"/>
          <a:chOff x="0" y="0"/>
          <a:chExt cx="0" cy="0"/>
        </a:xfrm>
      </p:grpSpPr>
      <p:sp>
        <p:nvSpPr>
          <p:cNvPr id="8"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4" name="Picture Placeholder 3"/>
          <p:cNvSpPr>
            <a:spLocks noGrp="1"/>
          </p:cNvSpPr>
          <p:nvPr>
            <p:ph type="pic" sz="quarter" idx="12"/>
          </p:nvPr>
        </p:nvSpPr>
        <p:spPr>
          <a:xfrm>
            <a:off x="685800" y="2971800"/>
            <a:ext cx="4038600" cy="3962400"/>
          </a:xfrm>
          <a:prstGeom prst="rect">
            <a:avLst/>
          </a:prstGeom>
        </p:spPr>
        <p:txBody>
          <a:bodyPr/>
          <a:lstStyle/>
          <a:p>
            <a:r>
              <a:rPr lang="en-US"/>
              <a:t>Drag picture to placeholder or click icon to add</a:t>
            </a:r>
          </a:p>
        </p:txBody>
      </p:sp>
      <p:sp>
        <p:nvSpPr>
          <p:cNvPr id="7" name="Picture Placeholder 6"/>
          <p:cNvSpPr>
            <a:spLocks noGrp="1"/>
          </p:cNvSpPr>
          <p:nvPr>
            <p:ph type="pic" sz="quarter" idx="13"/>
          </p:nvPr>
        </p:nvSpPr>
        <p:spPr>
          <a:xfrm>
            <a:off x="5017477" y="2971800"/>
            <a:ext cx="4191000" cy="3962400"/>
          </a:xfrm>
          <a:prstGeom prst="rect">
            <a:avLst/>
          </a:prstGeom>
        </p:spPr>
        <p:txBody>
          <a:bodyPr/>
          <a:lstStyle/>
          <a:p>
            <a:r>
              <a:rPr lang="en-US"/>
              <a:t>Drag picture to placeholder or click icon to add</a:t>
            </a:r>
          </a:p>
        </p:txBody>
      </p:sp>
      <p:sp>
        <p:nvSpPr>
          <p:cNvPr id="10" name="Title 11"/>
          <p:cNvSpPr>
            <a:spLocks noGrp="1"/>
          </p:cNvSpPr>
          <p:nvPr>
            <p:ph type="title" hasCustomPrompt="1"/>
          </p:nvPr>
        </p:nvSpPr>
        <p:spPr>
          <a:xfrm>
            <a:off x="561845" y="366812"/>
            <a:ext cx="8724024" cy="1143000"/>
          </a:xfrm>
          <a:prstGeom prst="rect">
            <a:avLst/>
          </a:prstGeom>
        </p:spPr>
        <p:txBody>
          <a:bodyPr/>
          <a:lstStyle>
            <a:lvl1pPr>
              <a:defRPr sz="4800" b="1">
                <a:solidFill>
                  <a:schemeClr val="bg1">
                    <a:lumMod val="85000"/>
                  </a:schemeClr>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11"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98A83"/>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82187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3" name="Text Placeholder 2"/>
          <p:cNvSpPr>
            <a:spLocks noGrp="1"/>
          </p:cNvSpPr>
          <p:nvPr>
            <p:ph type="body" sz="quarter" idx="11" hasCustomPrompt="1"/>
          </p:nvPr>
        </p:nvSpPr>
        <p:spPr>
          <a:xfrm>
            <a:off x="533400" y="1143000"/>
            <a:ext cx="6593784" cy="868229"/>
          </a:xfrm>
          <a:prstGeom prst="rect">
            <a:avLst/>
          </a:prstGeom>
        </p:spPr>
        <p:txBody>
          <a:bodyPr/>
          <a:lstStyle>
            <a:lvl1pPr>
              <a:defRPr sz="4400" baseline="0">
                <a:solidFill>
                  <a:srgbClr val="098A83"/>
                </a:solidFill>
                <a:latin typeface="Century Gothic" charset="0"/>
                <a:ea typeface="Century Gothic" charset="0"/>
                <a:cs typeface="Century Gothic" charset="0"/>
              </a:defRPr>
            </a:lvl1pPr>
          </a:lstStyle>
          <a:p>
            <a:pPr lvl="0"/>
            <a:r>
              <a:rPr lang="en-US" dirty="0"/>
              <a:t>Title for art goes here</a:t>
            </a:r>
          </a:p>
        </p:txBody>
      </p:sp>
      <p:sp>
        <p:nvSpPr>
          <p:cNvPr id="7" name="Picture Placeholder 6"/>
          <p:cNvSpPr>
            <a:spLocks noGrp="1"/>
          </p:cNvSpPr>
          <p:nvPr>
            <p:ph type="pic" sz="quarter" idx="13"/>
          </p:nvPr>
        </p:nvSpPr>
        <p:spPr>
          <a:xfrm>
            <a:off x="5181600" y="2362200"/>
            <a:ext cx="4191000" cy="3962400"/>
          </a:xfrm>
          <a:prstGeom prst="rect">
            <a:avLst/>
          </a:prstGeom>
        </p:spPr>
        <p:txBody>
          <a:bodyPr/>
          <a:lstStyle/>
          <a:p>
            <a:r>
              <a:rPr lang="en-US"/>
              <a:t>Drag picture to placeholder or click icon to add</a:t>
            </a:r>
          </a:p>
        </p:txBody>
      </p:sp>
      <p:sp>
        <p:nvSpPr>
          <p:cNvPr id="5" name="Text Placeholder 4"/>
          <p:cNvSpPr>
            <a:spLocks noGrp="1"/>
          </p:cNvSpPr>
          <p:nvPr>
            <p:ph type="body" sz="quarter" idx="14" hasCustomPrompt="1"/>
          </p:nvPr>
        </p:nvSpPr>
        <p:spPr>
          <a:xfrm>
            <a:off x="533400" y="2362200"/>
            <a:ext cx="4267200" cy="4648200"/>
          </a:xfrm>
          <a:prstGeom prst="rect">
            <a:avLst/>
          </a:prstGeom>
        </p:spPr>
        <p:txBody>
          <a:bodyPr/>
          <a:lstStyle>
            <a:lvl1pPr>
              <a:defRPr sz="2800">
                <a:latin typeface="Century Gothic" charset="0"/>
                <a:ea typeface="Century Gothic" charset="0"/>
                <a:cs typeface="Century Gothic" charset="0"/>
              </a:defRPr>
            </a:lvl1pPr>
            <a:lvl2pPr marL="800100" indent="-342900">
              <a:buFont typeface="Arial" panose="020B0604020202020204" pitchFamily="34" charset="0"/>
              <a:buChar char="•"/>
              <a:defRPr sz="2000">
                <a:latin typeface="Century Gothic" charset="0"/>
                <a:ea typeface="Century Gothic" charset="0"/>
                <a:cs typeface="Century Gothic" charset="0"/>
              </a:defRPr>
            </a:lvl2pPr>
            <a:lvl3pPr marL="1200150" indent="-285750">
              <a:buFont typeface="Arial" panose="020B0604020202020204" pitchFamily="34" charset="0"/>
              <a:buChar char="•"/>
              <a:defRPr>
                <a:latin typeface="Century Gothic" charset="0"/>
                <a:ea typeface="Century Gothic" charset="0"/>
                <a:cs typeface="Century Gothic" charset="0"/>
              </a:defRPr>
            </a:lvl3pPr>
            <a:lvl4pPr marL="1657350" indent="-285750">
              <a:buFont typeface="Arial" panose="020B0604020202020204" pitchFamily="34" charset="0"/>
              <a:buChar char="•"/>
              <a:defRPr>
                <a:latin typeface="Century Gothic" charset="0"/>
                <a:ea typeface="Century Gothic" charset="0"/>
                <a:cs typeface="Century Gothic" charset="0"/>
              </a:defRPr>
            </a:lvl4pPr>
            <a:lvl5pPr marL="2114550" indent="-285750">
              <a:buFont typeface="Arial" panose="020B0604020202020204" pitchFamily="34" charset="0"/>
              <a:buChar char="•"/>
              <a:defRPr>
                <a:latin typeface="Century Gothic" charset="0"/>
                <a:ea typeface="Century Gothic" charset="0"/>
                <a:cs typeface="Century Gothic" charset="0"/>
              </a:defRPr>
            </a:lvl5pPr>
          </a:lstStyle>
          <a:p>
            <a:pPr lvl="0"/>
            <a:r>
              <a:rPr lang="en-US" dirty="0"/>
              <a:t>Type text here</a:t>
            </a:r>
          </a:p>
          <a:p>
            <a:pPr lvl="1"/>
            <a:r>
              <a:rPr lang="en-US" dirty="0"/>
              <a:t>Type text here</a:t>
            </a:r>
          </a:p>
          <a:p>
            <a:pPr lvl="2"/>
            <a:r>
              <a:rPr lang="en-US" dirty="0"/>
              <a:t>Third level</a:t>
            </a:r>
          </a:p>
          <a:p>
            <a:pPr lvl="3"/>
            <a:r>
              <a:rPr lang="en-US" dirty="0"/>
              <a:t>Fourth level</a:t>
            </a:r>
          </a:p>
          <a:p>
            <a:pPr lvl="4"/>
            <a:r>
              <a:rPr lang="en-US" dirty="0"/>
              <a:t>Fifth level</a:t>
            </a:r>
          </a:p>
        </p:txBody>
      </p:sp>
      <p:sp>
        <p:nvSpPr>
          <p:cNvPr id="8"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Tree>
    <p:extLst>
      <p:ext uri="{BB962C8B-B14F-4D97-AF65-F5344CB8AC3E}">
        <p14:creationId xmlns:p14="http://schemas.microsoft.com/office/powerpoint/2010/main" val="202144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Graphic">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3" name="Text Placeholder 2"/>
          <p:cNvSpPr>
            <a:spLocks noGrp="1"/>
          </p:cNvSpPr>
          <p:nvPr>
            <p:ph type="body" sz="quarter" idx="11" hasCustomPrompt="1"/>
          </p:nvPr>
        </p:nvSpPr>
        <p:spPr>
          <a:xfrm>
            <a:off x="533400" y="1189171"/>
            <a:ext cx="6629400" cy="868229"/>
          </a:xfrm>
          <a:prstGeom prst="rect">
            <a:avLst/>
          </a:prstGeom>
        </p:spPr>
        <p:txBody>
          <a:bodyPr/>
          <a:lstStyle>
            <a:lvl1pPr>
              <a:defRPr sz="4400" baseline="0">
                <a:solidFill>
                  <a:srgbClr val="098A83"/>
                </a:solidFill>
                <a:latin typeface="Century Gothic" charset="0"/>
                <a:ea typeface="Century Gothic" charset="0"/>
                <a:cs typeface="Century Gothic" charset="0"/>
              </a:defRPr>
            </a:lvl1pPr>
          </a:lstStyle>
          <a:p>
            <a:pPr lvl="0"/>
            <a:r>
              <a:rPr lang="en-US" dirty="0"/>
              <a:t>Title for chart goes here</a:t>
            </a:r>
          </a:p>
        </p:txBody>
      </p:sp>
      <p:sp>
        <p:nvSpPr>
          <p:cNvPr id="5" name="Picture Placeholder 4"/>
          <p:cNvSpPr>
            <a:spLocks noGrp="1"/>
          </p:cNvSpPr>
          <p:nvPr>
            <p:ph type="pic" sz="quarter" idx="12"/>
          </p:nvPr>
        </p:nvSpPr>
        <p:spPr>
          <a:xfrm>
            <a:off x="543732" y="2354394"/>
            <a:ext cx="8991600" cy="4800600"/>
          </a:xfrm>
          <a:prstGeom prst="rect">
            <a:avLst/>
          </a:prstGeom>
        </p:spPr>
        <p:txBody>
          <a:bodyPr/>
          <a:lstStyle/>
          <a:p>
            <a:r>
              <a:rPr lang="en-US"/>
              <a:t>Drag picture to placeholder or click icon to add</a:t>
            </a:r>
          </a:p>
        </p:txBody>
      </p:sp>
      <p:sp>
        <p:nvSpPr>
          <p:cNvPr id="6"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Tree>
    <p:extLst>
      <p:ext uri="{BB962C8B-B14F-4D97-AF65-F5344CB8AC3E}">
        <p14:creationId xmlns:p14="http://schemas.microsoft.com/office/powerpoint/2010/main" val="406947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Final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523" y="0"/>
            <a:ext cx="0" cy="1386840"/>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a:p>
        </p:txBody>
      </p:sp>
      <p:sp>
        <p:nvSpPr>
          <p:cNvPr id="10" name="object 5"/>
          <p:cNvSpPr/>
          <p:nvPr userDrawn="1"/>
        </p:nvSpPr>
        <p:spPr>
          <a:xfrm>
            <a:off x="0" y="0"/>
            <a:ext cx="10058400" cy="655028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98A83"/>
          </a:solidFill>
        </p:spPr>
        <p:txBody>
          <a:bodyPr wrap="square" lIns="0" tIns="0" rIns="0" bIns="0" rtlCol="0"/>
          <a:lstStyle/>
          <a:p>
            <a:endParaRPr>
              <a:solidFill>
                <a:srgbClr val="A7BF39"/>
              </a:solidFill>
            </a:endParaRPr>
          </a:p>
        </p:txBody>
      </p:sp>
      <p:sp>
        <p:nvSpPr>
          <p:cNvPr id="5" name="Rectangle 4"/>
          <p:cNvSpPr/>
          <p:nvPr userDrawn="1"/>
        </p:nvSpPr>
        <p:spPr>
          <a:xfrm>
            <a:off x="685800" y="3124200"/>
            <a:ext cx="8077200" cy="2975173"/>
          </a:xfrm>
          <a:prstGeom prst="rect">
            <a:avLst/>
          </a:prstGeom>
        </p:spPr>
        <p:txBody>
          <a:bodyPr wrap="square">
            <a:spAutoFit/>
          </a:bodyPr>
          <a:lstStyle/>
          <a:p>
            <a:r>
              <a:rPr lang="en-US" sz="1800" kern="1200" dirty="0">
                <a:solidFill>
                  <a:schemeClr val="bg1"/>
                </a:solidFill>
                <a:effectLst/>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12700" marR="819150">
              <a:lnSpc>
                <a:spcPts val="5200"/>
              </a:lnSpc>
            </a:pPr>
            <a:r>
              <a:rPr lang="en-US" sz="1800" b="1" dirty="0">
                <a:solidFill>
                  <a:srgbClr val="2B1533"/>
                </a:solidFill>
                <a:latin typeface="Century Gothic" charset="0"/>
                <a:ea typeface="Century Gothic" charset="0"/>
                <a:cs typeface="Century Gothic" charset="0"/>
              </a:rPr>
              <a:t>www.measureevaluation.org</a:t>
            </a:r>
          </a:p>
        </p:txBody>
      </p:sp>
      <p:sp>
        <p:nvSpPr>
          <p:cNvPr id="7" name="Rectangle 1"/>
          <p:cNvSpPr>
            <a:spLocks noChangeArrowheads="1"/>
          </p:cNvSpPr>
          <p:nvPr userDrawn="1"/>
        </p:nvSpPr>
        <p:spPr bwMode="auto">
          <a:xfrm>
            <a:off x="-762000" y="728269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5"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293" y="6718410"/>
            <a:ext cx="792588" cy="76525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600" y="6576125"/>
            <a:ext cx="1288528" cy="11016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1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067A1-8574-4B69-9754-DDF4CFCC1EC6}"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D6F33-1D74-4EF6-846F-ED1A7AFCDF4A}" type="slidenum">
              <a:rPr lang="en-US" smtClean="0"/>
              <a:t>‹#›</a:t>
            </a:fld>
            <a:endParaRPr lang="en-US"/>
          </a:p>
        </p:txBody>
      </p:sp>
    </p:spTree>
    <p:extLst>
      <p:ext uri="{BB962C8B-B14F-4D97-AF65-F5344CB8AC3E}">
        <p14:creationId xmlns:p14="http://schemas.microsoft.com/office/powerpoint/2010/main" val="356123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3F2E24"/>
          </a:solidFill>
        </p:spPr>
        <p:txBody>
          <a:bodyPr wrap="square" lIns="0" tIns="0" rIns="0" bIns="0" rtlCol="0"/>
          <a:lstStyle/>
          <a:p>
            <a:endParaRPr dirty="0">
              <a:latin typeface="Futura Lt BT" panose="020B0402020204020303"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65" r:id="rId7"/>
    <p:sldLayoutId id="2147483683" r:id="rId8"/>
    <p:sldLayoutId id="2147483685" r:id="rId9"/>
    <p:sldLayoutId id="2147483686" r:id="rId10"/>
    <p:sldLayoutId id="2147483691" r:id="rId1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5719032" y="4800600"/>
            <a:ext cx="3801938" cy="1131079"/>
          </a:xfrm>
          <a:prstGeom prst="rect">
            <a:avLst/>
          </a:prstGeom>
        </p:spPr>
        <p:txBody>
          <a:bodyPr vert="horz" wrap="square" lIns="0" tIns="0" rIns="0" bIns="0" rtlCol="0">
            <a:spAutoFit/>
          </a:bodyPr>
          <a:lstStyle/>
          <a:p>
            <a:pPr marL="12700">
              <a:lnSpc>
                <a:spcPts val="2250"/>
              </a:lnSpc>
            </a:pPr>
            <a:r>
              <a:rPr lang="en-US" sz="1600" b="1" dirty="0">
                <a:solidFill>
                  <a:schemeClr val="bg1"/>
                </a:solidFill>
                <a:latin typeface="Century Gothic" charset="0"/>
              </a:rPr>
              <a:t>Mohammad Golam Kibria </a:t>
            </a:r>
          </a:p>
          <a:p>
            <a:pPr marL="12700">
              <a:lnSpc>
                <a:spcPts val="2250"/>
              </a:lnSpc>
            </a:pPr>
            <a:r>
              <a:rPr lang="en-US" sz="1600" b="1" dirty="0">
                <a:solidFill>
                  <a:schemeClr val="bg1"/>
                </a:solidFill>
                <a:latin typeface="Century Gothic" charset="0"/>
              </a:rPr>
              <a:t>HIS/M&amp;E Advisor</a:t>
            </a:r>
          </a:p>
          <a:p>
            <a:pPr marL="12700">
              <a:lnSpc>
                <a:spcPts val="2250"/>
              </a:lnSpc>
            </a:pPr>
            <a:r>
              <a:rPr lang="en-US" sz="1600" b="1" dirty="0">
                <a:solidFill>
                  <a:schemeClr val="bg1"/>
                </a:solidFill>
                <a:latin typeface="Century Gothic" charset="0"/>
              </a:rPr>
              <a:t>MEASURE </a:t>
            </a:r>
            <a:r>
              <a:rPr sz="1600" b="1" dirty="0">
                <a:solidFill>
                  <a:schemeClr val="bg1"/>
                </a:solidFill>
                <a:latin typeface="Century Gothic" charset="0"/>
                <a:ea typeface="Century Gothic" charset="0"/>
                <a:cs typeface="Century Gothic" charset="0"/>
              </a:rPr>
              <a:t>Evaluation</a:t>
            </a:r>
            <a:endParaRPr sz="1600" dirty="0">
              <a:solidFill>
                <a:schemeClr val="bg1"/>
              </a:solidFill>
              <a:latin typeface="Century Gothic" charset="0"/>
              <a:ea typeface="Century Gothic" charset="0"/>
              <a:cs typeface="Century Gothic" charset="0"/>
            </a:endParaRPr>
          </a:p>
          <a:p>
            <a:pPr>
              <a:lnSpc>
                <a:spcPct val="100000"/>
              </a:lnSpc>
              <a:spcBef>
                <a:spcPts val="45"/>
              </a:spcBef>
            </a:pPr>
            <a:r>
              <a:rPr lang="en-US" sz="1600" dirty="0">
                <a:solidFill>
                  <a:schemeClr val="bg1"/>
                </a:solidFill>
                <a:latin typeface="Century Gothic" charset="0"/>
                <a:ea typeface="Century Gothic" charset="0"/>
                <a:cs typeface="Century Gothic" charset="0"/>
              </a:rPr>
              <a:t>31 July 2018</a:t>
            </a:r>
          </a:p>
        </p:txBody>
      </p:sp>
      <p:sp>
        <p:nvSpPr>
          <p:cNvPr id="5" name="Title 1">
            <a:extLst>
              <a:ext uri="{FF2B5EF4-FFF2-40B4-BE49-F238E27FC236}">
                <a16:creationId xmlns:a16="http://schemas.microsoft.com/office/drawing/2014/main" id="{455FBC21-27F7-426A-9962-F875E32FB655}"/>
              </a:ext>
            </a:extLst>
          </p:cNvPr>
          <p:cNvSpPr txBox="1">
            <a:spLocks/>
          </p:cNvSpPr>
          <p:nvPr/>
        </p:nvSpPr>
        <p:spPr>
          <a:xfrm>
            <a:off x="2743200" y="1594500"/>
            <a:ext cx="7086599" cy="3505200"/>
          </a:xfrm>
          <a:noFill/>
        </p:spPr>
        <p:txBody>
          <a:bodyPr>
            <a:normAutofit fontScale="90000" lnSpcReduction="20000"/>
          </a:bodyPr>
          <a:lstStyle>
            <a:lvl1pPr eaLnBrk="1" hangingPunct="1">
              <a:defRPr>
                <a:latin typeface="+mj-lt"/>
                <a:ea typeface="+mj-ea"/>
                <a:cs typeface="+mj-cs"/>
              </a:defRPr>
            </a:lvl1pPr>
          </a:lstStyle>
          <a:p>
            <a:br>
              <a:rPr lang="en-US" sz="4400" b="1" kern="0" dirty="0">
                <a:solidFill>
                  <a:schemeClr val="bg1"/>
                </a:solidFill>
                <a:latin typeface="Century Gothic" panose="020B0502020202020204" pitchFamily="34" charset="0"/>
              </a:rPr>
            </a:br>
            <a:br>
              <a:rPr lang="en-US" sz="4400" b="1" kern="0" dirty="0">
                <a:solidFill>
                  <a:schemeClr val="bg1"/>
                </a:solidFill>
                <a:latin typeface="Century Gothic" panose="020B0502020202020204" pitchFamily="34" charset="0"/>
              </a:rPr>
            </a:br>
            <a:br>
              <a:rPr lang="en-US" sz="4400" b="1" kern="0" dirty="0">
                <a:solidFill>
                  <a:schemeClr val="bg1"/>
                </a:solidFill>
                <a:latin typeface="Century Gothic" panose="020B0502020202020204" pitchFamily="34" charset="0"/>
              </a:rPr>
            </a:br>
            <a:br>
              <a:rPr lang="en-US" sz="4400" b="1" kern="0" dirty="0">
                <a:solidFill>
                  <a:schemeClr val="bg1"/>
                </a:solidFill>
                <a:latin typeface="Century Gothic" panose="020B0502020202020204" pitchFamily="34" charset="0"/>
              </a:rPr>
            </a:br>
            <a:br>
              <a:rPr lang="en-US" sz="4400" b="1" kern="0" dirty="0">
                <a:solidFill>
                  <a:schemeClr val="bg1"/>
                </a:solidFill>
                <a:latin typeface="Century Gothic" panose="020B0502020202020204" pitchFamily="34" charset="0"/>
                <a:cs typeface="Times New Roman" panose="02020603050405020304" pitchFamily="18" charset="0"/>
              </a:rPr>
            </a:br>
            <a:r>
              <a:rPr lang="en-US" sz="3600" b="1" kern="0" dirty="0">
                <a:solidFill>
                  <a:schemeClr val="bg1"/>
                </a:solidFill>
                <a:latin typeface="Century Gothic" panose="020B0502020202020204" pitchFamily="34" charset="0"/>
                <a:cs typeface="Times New Roman" panose="02020603050405020304" pitchFamily="18" charset="0"/>
              </a:rPr>
              <a:t>Role of HIS in Program Monitoring</a:t>
            </a:r>
            <a:br>
              <a:rPr lang="en-US" sz="2400" b="1" kern="0" dirty="0">
                <a:solidFill>
                  <a:schemeClr val="bg1"/>
                </a:solidFill>
                <a:latin typeface="Century Gothic" panose="020B0502020202020204" pitchFamily="34" charset="0"/>
              </a:rPr>
            </a:br>
            <a:endParaRPr lang="en-US" sz="3200"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52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0DB7AB-4091-4B8D-97C5-406278AB9513}"/>
              </a:ext>
            </a:extLst>
          </p:cNvPr>
          <p:cNvSpPr>
            <a:spLocks noGrp="1"/>
          </p:cNvSpPr>
          <p:nvPr>
            <p:ph type="title"/>
          </p:nvPr>
        </p:nvSpPr>
        <p:spPr>
          <a:xfrm>
            <a:off x="0" y="131678"/>
            <a:ext cx="9956359" cy="886955"/>
          </a:xfrm>
          <a:solidFill>
            <a:srgbClr val="FFC000"/>
          </a:solidFill>
        </p:spPr>
        <p:txBody>
          <a:bodyPr>
            <a:normAutofit/>
          </a:bodyPr>
          <a:lstStyle/>
          <a:p>
            <a:pPr eaLnBrk="1" hangingPunct="1"/>
            <a:r>
              <a:rPr lang="en-US" altLang="en-US" sz="3080" b="1" spc="-97" dirty="0">
                <a:solidFill>
                  <a:schemeClr val="bg1"/>
                </a:solidFill>
                <a:latin typeface="Century Gothic" panose="020B0502020202020204" pitchFamily="34" charset="0"/>
                <a:ea typeface="+mn-ea"/>
                <a:cs typeface="+mn-cs"/>
              </a:rPr>
              <a:t>Metrics of Data Quality </a:t>
            </a:r>
          </a:p>
        </p:txBody>
      </p:sp>
      <p:pic>
        <p:nvPicPr>
          <p:cNvPr id="5" name="Picture 3">
            <a:extLst>
              <a:ext uri="{FF2B5EF4-FFF2-40B4-BE49-F238E27FC236}">
                <a16:creationId xmlns:a16="http://schemas.microsoft.com/office/drawing/2014/main" id="{95F896F3-1ECB-458B-9C26-DD735F1C45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911" y="1034535"/>
            <a:ext cx="7092275" cy="375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F7CBE46D-84C6-4A78-85E2-1BDE6C83255A}"/>
              </a:ext>
            </a:extLst>
          </p:cNvPr>
          <p:cNvSpPr>
            <a:spLocks noGrp="1"/>
          </p:cNvSpPr>
          <p:nvPr>
            <p:ph idx="1"/>
          </p:nvPr>
        </p:nvSpPr>
        <p:spPr>
          <a:xfrm>
            <a:off x="517712" y="4929388"/>
            <a:ext cx="9022977" cy="2504002"/>
          </a:xfrm>
        </p:spPr>
        <p:txBody>
          <a:bodyPr>
            <a:normAutofit fontScale="92500" lnSpcReduction="10000"/>
          </a:bodyPr>
          <a:lstStyle/>
          <a:p>
            <a:pPr>
              <a:spcBef>
                <a:spcPct val="0"/>
              </a:spcBef>
              <a:spcAft>
                <a:spcPts val="582"/>
              </a:spcAft>
              <a:defRPr/>
            </a:pPr>
            <a:r>
              <a:rPr lang="en-US" altLang="en-US" sz="1980" b="1" dirty="0">
                <a:solidFill>
                  <a:srgbClr val="B05A2A"/>
                </a:solidFill>
                <a:latin typeface="Century Gothic" panose="020B0502020202020204" pitchFamily="34" charset="0"/>
              </a:rPr>
              <a:t>Completeness and Timeliness of Data: </a:t>
            </a:r>
            <a:r>
              <a:rPr lang="en-US" altLang="en-US" sz="1980" dirty="0">
                <a:latin typeface="Century Gothic" panose="020B0502020202020204" pitchFamily="34" charset="0"/>
              </a:rPr>
              <a:t>Availability of reports and availability of complete data (up-to-date, available on time, and found to be correct)</a:t>
            </a:r>
          </a:p>
          <a:p>
            <a:pPr>
              <a:spcBef>
                <a:spcPct val="0"/>
              </a:spcBef>
              <a:spcAft>
                <a:spcPts val="582"/>
              </a:spcAft>
              <a:defRPr/>
            </a:pPr>
            <a:r>
              <a:rPr lang="en-US" altLang="en-US" sz="1980" b="1" dirty="0">
                <a:solidFill>
                  <a:srgbClr val="B05A2A"/>
                </a:solidFill>
                <a:latin typeface="Century Gothic" panose="020B0502020202020204" pitchFamily="34" charset="0"/>
              </a:rPr>
              <a:t>Internal Consistency of Reported Data: </a:t>
            </a:r>
            <a:r>
              <a:rPr lang="en-US" altLang="en-US" sz="1980" dirty="0">
                <a:latin typeface="Century Gothic" panose="020B0502020202020204" pitchFamily="34" charset="0"/>
              </a:rPr>
              <a:t>Plausibility of reported results, trends over time, and consistency between related indicators and potential outliers</a:t>
            </a:r>
          </a:p>
          <a:p>
            <a:pPr>
              <a:spcBef>
                <a:spcPct val="0"/>
              </a:spcBef>
              <a:spcAft>
                <a:spcPts val="582"/>
              </a:spcAft>
              <a:defRPr/>
            </a:pPr>
            <a:r>
              <a:rPr lang="en-US" altLang="en-US" sz="1980" b="1" dirty="0">
                <a:solidFill>
                  <a:srgbClr val="B05A2A"/>
                </a:solidFill>
                <a:latin typeface="Century Gothic" panose="020B0502020202020204" pitchFamily="34" charset="0"/>
              </a:rPr>
              <a:t>External Consistency with Other Data Sources: </a:t>
            </a:r>
            <a:r>
              <a:rPr lang="en-US" altLang="en-US" sz="1980" dirty="0">
                <a:latin typeface="Century Gothic" panose="020B0502020202020204" pitchFamily="34" charset="0"/>
              </a:rPr>
              <a:t>Level of agreement between two sources of data measuring the same health indicator</a:t>
            </a:r>
          </a:p>
          <a:p>
            <a:pPr>
              <a:spcBef>
                <a:spcPct val="0"/>
              </a:spcBef>
              <a:spcAft>
                <a:spcPts val="582"/>
              </a:spcAft>
              <a:defRPr/>
            </a:pPr>
            <a:r>
              <a:rPr lang="en-US" altLang="en-US" sz="1980" b="1" dirty="0">
                <a:solidFill>
                  <a:srgbClr val="B05A2A"/>
                </a:solidFill>
                <a:latin typeface="Century Gothic" panose="020B0502020202020204" pitchFamily="34" charset="0"/>
              </a:rPr>
              <a:t>External Comparisons of Population Data: </a:t>
            </a:r>
            <a:r>
              <a:rPr lang="en-US" altLang="en-US" sz="1980" dirty="0">
                <a:latin typeface="Century Gothic" panose="020B0502020202020204" pitchFamily="34" charset="0"/>
              </a:rPr>
              <a:t>Consistency between denominators from different sources used to calculate health indicators</a:t>
            </a:r>
          </a:p>
        </p:txBody>
      </p:sp>
    </p:spTree>
    <p:extLst>
      <p:ext uri="{BB962C8B-B14F-4D97-AF65-F5344CB8AC3E}">
        <p14:creationId xmlns:p14="http://schemas.microsoft.com/office/powerpoint/2010/main" val="278000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BF09-C277-4CA8-B415-2AD7A23182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A67605-7855-4251-8A69-48FEC1C81B99}"/>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396E9C39-F0F7-4AE9-9BBC-A6A03A7375A2}"/>
              </a:ext>
            </a:extLst>
          </p:cNvPr>
          <p:cNvSpPr txBox="1">
            <a:spLocks/>
          </p:cNvSpPr>
          <p:nvPr/>
        </p:nvSpPr>
        <p:spPr>
          <a:xfrm>
            <a:off x="0" y="114301"/>
            <a:ext cx="10058400" cy="801757"/>
          </a:xfrm>
          <a:solidFill>
            <a:srgbClr val="FFC000"/>
          </a:solidFill>
        </p:spPr>
        <p:txBody>
          <a:bodyPr>
            <a:normAutofit/>
          </a:bodyPr>
          <a:lstStyle>
            <a:lvl1pPr eaLnBrk="1" hangingPunct="1">
              <a:defRPr>
                <a:latin typeface="+mj-lt"/>
                <a:ea typeface="+mj-ea"/>
                <a:cs typeface="+mj-cs"/>
              </a:defRPr>
            </a:lvl1pPr>
          </a:lstStyle>
          <a:p>
            <a:r>
              <a:rPr lang="en-US" sz="3080" b="1" kern="0" spc="-97" dirty="0">
                <a:solidFill>
                  <a:schemeClr val="bg1"/>
                </a:solidFill>
                <a:latin typeface="Century Gothic" panose="020B0502020202020204" pitchFamily="34" charset="0"/>
                <a:ea typeface="+mn-ea"/>
                <a:cs typeface="+mn-cs"/>
              </a:rPr>
              <a:t>Data </a:t>
            </a:r>
            <a:r>
              <a:rPr lang="en-US" altLang="en-US" sz="3080" b="1" kern="0" spc="-97" dirty="0">
                <a:solidFill>
                  <a:schemeClr val="bg1"/>
                </a:solidFill>
                <a:latin typeface="Century Gothic" panose="020B0502020202020204" pitchFamily="34" charset="0"/>
                <a:ea typeface="+mn-ea"/>
                <a:cs typeface="+mn-cs"/>
              </a:rPr>
              <a:t>Quality Improvement Tools</a:t>
            </a:r>
            <a:endParaRPr lang="en-US" sz="3080" b="1" kern="0" spc="-97" dirty="0">
              <a:solidFill>
                <a:schemeClr val="bg1"/>
              </a:solidFill>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A0E5C083-B22A-4E7E-90DA-AFF3871725E3}"/>
              </a:ext>
            </a:extLst>
          </p:cNvPr>
          <p:cNvGraphicFramePr>
            <a:graphicFrameLocks noGrp="1"/>
          </p:cNvGraphicFramePr>
          <p:nvPr>
            <p:extLst/>
          </p:nvPr>
        </p:nvGraphicFramePr>
        <p:xfrm>
          <a:off x="416209" y="1241477"/>
          <a:ext cx="9156613" cy="5905240"/>
        </p:xfrm>
        <a:graphic>
          <a:graphicData uri="http://schemas.openxmlformats.org/drawingml/2006/table">
            <a:tbl>
              <a:tblPr firstRow="1" bandRow="1">
                <a:tableStyleId>{5C22544A-7EE6-4342-B048-85BDC9FD1C3A}</a:tableStyleId>
              </a:tblPr>
              <a:tblGrid>
                <a:gridCol w="3387947">
                  <a:extLst>
                    <a:ext uri="{9D8B030D-6E8A-4147-A177-3AD203B41FA5}">
                      <a16:colId xmlns:a16="http://schemas.microsoft.com/office/drawing/2014/main" val="20000"/>
                    </a:ext>
                  </a:extLst>
                </a:gridCol>
                <a:gridCol w="5768666">
                  <a:extLst>
                    <a:ext uri="{9D8B030D-6E8A-4147-A177-3AD203B41FA5}">
                      <a16:colId xmlns:a16="http://schemas.microsoft.com/office/drawing/2014/main" val="20001"/>
                    </a:ext>
                  </a:extLst>
                </a:gridCol>
              </a:tblGrid>
              <a:tr h="392350">
                <a:tc>
                  <a:txBody>
                    <a:bodyPr/>
                    <a:lstStyle/>
                    <a:p>
                      <a:r>
                        <a:rPr lang="en-US" sz="2000" dirty="0">
                          <a:latin typeface="Century Gothic" panose="020B0502020202020204" pitchFamily="34" charset="0"/>
                        </a:rPr>
                        <a:t>Tools</a:t>
                      </a:r>
                    </a:p>
                  </a:txBody>
                  <a:tcPr marL="88750" marR="88750" marT="44375" marB="44375">
                    <a:solidFill>
                      <a:srgbClr val="E1A819"/>
                    </a:solidFill>
                  </a:tcPr>
                </a:tc>
                <a:tc>
                  <a:txBody>
                    <a:bodyPr/>
                    <a:lstStyle/>
                    <a:p>
                      <a:r>
                        <a:rPr lang="en-US" sz="2000" dirty="0">
                          <a:latin typeface="Century Gothic" panose="020B0502020202020204" pitchFamily="34" charset="0"/>
                        </a:rPr>
                        <a:t>Description</a:t>
                      </a:r>
                    </a:p>
                  </a:txBody>
                  <a:tcPr marL="88750" marR="88750" marT="44375" marB="44375">
                    <a:solidFill>
                      <a:srgbClr val="E1A819"/>
                    </a:solidFill>
                  </a:tcPr>
                </a:tc>
                <a:extLst>
                  <a:ext uri="{0D108BD9-81ED-4DB2-BD59-A6C34878D82A}">
                    <a16:rowId xmlns:a16="http://schemas.microsoft.com/office/drawing/2014/main" val="10000"/>
                  </a:ext>
                </a:extLst>
              </a:tr>
              <a:tr h="1605072">
                <a:tc>
                  <a:txBody>
                    <a:bodyPr/>
                    <a:lstStyle/>
                    <a:p>
                      <a:r>
                        <a:rPr lang="en-US" sz="2000" b="1" dirty="0">
                          <a:latin typeface="Century Gothic" panose="020B0502020202020204" pitchFamily="34" charset="0"/>
                          <a:cs typeface="+mn-cs"/>
                        </a:rPr>
                        <a:t>On-site data verification (OSDV)</a:t>
                      </a:r>
                      <a:endParaRPr lang="en-US" sz="2000" b="1" dirty="0">
                        <a:latin typeface="Century Gothic" panose="020B0502020202020204" pitchFamily="34" charset="0"/>
                      </a:endParaRPr>
                    </a:p>
                  </a:txBody>
                  <a:tcPr marL="88750" marR="88750" marT="44375" marB="44375">
                    <a:solidFill>
                      <a:srgbClr val="F5DEA5"/>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Spot-checks of delivery of services and/or commodities; Cross-verification of programmatic data with other sources;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Re-aggregation of data from primary records and comparison with results </a:t>
                      </a:r>
                    </a:p>
                  </a:txBody>
                  <a:tcPr marL="88750" marR="88750" marT="44375" marB="44375">
                    <a:solidFill>
                      <a:srgbClr val="F5DEA5"/>
                    </a:solidFill>
                  </a:tcPr>
                </a:tc>
                <a:extLst>
                  <a:ext uri="{0D108BD9-81ED-4DB2-BD59-A6C34878D82A}">
                    <a16:rowId xmlns:a16="http://schemas.microsoft.com/office/drawing/2014/main" val="10001"/>
                  </a:ext>
                </a:extLst>
              </a:tr>
              <a:tr h="1601354">
                <a:tc>
                  <a:txBody>
                    <a:bodyPr/>
                    <a:lstStyle/>
                    <a:p>
                      <a:r>
                        <a:rPr lang="en-US" sz="2000" b="1" dirty="0">
                          <a:latin typeface="Century Gothic" panose="020B0502020202020204" pitchFamily="34" charset="0"/>
                          <a:cs typeface="+mn-cs"/>
                        </a:rPr>
                        <a:t>Data quality audits (DQA)</a:t>
                      </a:r>
                      <a:endParaRPr lang="en-US" sz="2000" b="1" dirty="0">
                        <a:latin typeface="Century Gothic" panose="020B0502020202020204" pitchFamily="34" charset="0"/>
                      </a:endParaRPr>
                    </a:p>
                  </a:txBody>
                  <a:tcPr marL="88750" marR="88750" marT="44375" marB="44375">
                    <a:solidFill>
                      <a:srgbClr val="FBF1D9"/>
                    </a:solidFill>
                  </a:tcPr>
                </a:tc>
                <a:tc>
                  <a:txBody>
                    <a:bodyPr/>
                    <a:lstStyle/>
                    <a:p>
                      <a:r>
                        <a:rPr lang="en-US" sz="2000" dirty="0">
                          <a:latin typeface="Century Gothic" panose="020B0502020202020204" pitchFamily="34" charset="0"/>
                          <a:cs typeface="+mn-cs"/>
                        </a:rPr>
                        <a:t>Provide an in-depth assessment of data quality and M&amp;E systems;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Provides how-to protocols and methodologies for solving data quality issues</a:t>
                      </a:r>
                    </a:p>
                  </a:txBody>
                  <a:tcPr marL="88750" marR="88750" marT="44375" marB="44375">
                    <a:solidFill>
                      <a:srgbClr val="FBF1D9"/>
                    </a:solidFill>
                  </a:tcPr>
                </a:tc>
                <a:extLst>
                  <a:ext uri="{0D108BD9-81ED-4DB2-BD59-A6C34878D82A}">
                    <a16:rowId xmlns:a16="http://schemas.microsoft.com/office/drawing/2014/main" val="10002"/>
                  </a:ext>
                </a:extLst>
              </a:tr>
              <a:tr h="1298875">
                <a:tc>
                  <a:txBody>
                    <a:bodyPr/>
                    <a:lstStyle/>
                    <a:p>
                      <a:r>
                        <a:rPr lang="en-US" sz="2000" b="1" dirty="0">
                          <a:latin typeface="Century Gothic" panose="020B0502020202020204" pitchFamily="34" charset="0"/>
                          <a:cs typeface="+mn-cs"/>
                        </a:rPr>
                        <a:t>Routine data quality audits (RDQA)</a:t>
                      </a:r>
                      <a:endParaRPr lang="en-US" sz="2000" b="1" dirty="0">
                        <a:latin typeface="Century Gothic" panose="020B0502020202020204" pitchFamily="34" charset="0"/>
                      </a:endParaRPr>
                    </a:p>
                  </a:txBody>
                  <a:tcPr marL="88750" marR="88750" marT="44375" marB="44375">
                    <a:solidFill>
                      <a:srgbClr val="F5DEA5"/>
                    </a:solidFill>
                  </a:tcPr>
                </a:tc>
                <a:tc>
                  <a:txBody>
                    <a:bodyPr/>
                    <a:lstStyle/>
                    <a:p>
                      <a:r>
                        <a:rPr lang="en-US" sz="2000" dirty="0">
                          <a:latin typeface="Century Gothic" panose="020B0502020202020204" pitchFamily="34" charset="0"/>
                          <a:cs typeface="+mn-cs"/>
                        </a:rPr>
                        <a:t>simplified version of DQA; rapidly assess the quality of their data and strengthen their data management and reporting systems</a:t>
                      </a:r>
                      <a:endParaRPr lang="en-US" sz="2000" dirty="0">
                        <a:latin typeface="Century Gothic" panose="020B0502020202020204" pitchFamily="34" charset="0"/>
                      </a:endParaRPr>
                    </a:p>
                  </a:txBody>
                  <a:tcPr marL="88750" marR="88750" marT="44375" marB="44375">
                    <a:solidFill>
                      <a:srgbClr val="F5DEA5"/>
                    </a:solidFill>
                  </a:tcPr>
                </a:tc>
                <a:extLst>
                  <a:ext uri="{0D108BD9-81ED-4DB2-BD59-A6C34878D82A}">
                    <a16:rowId xmlns:a16="http://schemas.microsoft.com/office/drawing/2014/main" val="10003"/>
                  </a:ext>
                </a:extLst>
              </a:tr>
              <a:tr h="998711">
                <a:tc>
                  <a:txBody>
                    <a:bodyPr/>
                    <a:lstStyle/>
                    <a:p>
                      <a:r>
                        <a:rPr lang="en-US" sz="2000" b="1" dirty="0">
                          <a:latin typeface="Century Gothic" panose="020B0502020202020204" pitchFamily="34" charset="0"/>
                        </a:rPr>
                        <a:t>M&amp;E system</a:t>
                      </a:r>
                      <a:r>
                        <a:rPr lang="en-US" sz="2000" b="1" baseline="0" dirty="0">
                          <a:latin typeface="Century Gothic" panose="020B0502020202020204" pitchFamily="34" charset="0"/>
                        </a:rPr>
                        <a:t> strengthening tool and 12 Components</a:t>
                      </a:r>
                      <a:endParaRPr lang="en-US" sz="2000" b="1" dirty="0">
                        <a:latin typeface="Century Gothic" panose="020B0502020202020204" pitchFamily="34" charset="0"/>
                      </a:endParaRPr>
                    </a:p>
                  </a:txBody>
                  <a:tcPr marL="88750" marR="88750" marT="44375" marB="44375">
                    <a:solidFill>
                      <a:srgbClr val="FBF1D9"/>
                    </a:solidFill>
                  </a:tcPr>
                </a:tc>
                <a:tc>
                  <a:txBody>
                    <a:bodyPr/>
                    <a:lstStyle/>
                    <a:p>
                      <a:r>
                        <a:rPr kumimoji="0" lang="en-US" sz="2000" kern="1200" dirty="0">
                          <a:solidFill>
                            <a:schemeClr val="dk1"/>
                          </a:solidFill>
                          <a:latin typeface="Century Gothic" panose="020B0502020202020204" pitchFamily="34" charset="0"/>
                          <a:ea typeface="+mn-ea"/>
                          <a:cs typeface="+mn-cs"/>
                        </a:rPr>
                        <a:t>Periodic assessments of M&amp;E system to review the implementation of national M&amp;E plan</a:t>
                      </a:r>
                    </a:p>
                  </a:txBody>
                  <a:tcPr marL="88750" marR="88750" marT="44375" marB="44375">
                    <a:solidFill>
                      <a:srgbClr val="FBF1D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358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9410617" cy="3443758"/>
          </a:xfrm>
        </p:spPr>
        <p:txBody>
          <a:bodyPr>
            <a:normAutofit/>
          </a:bodyPr>
          <a:lstStyle/>
          <a:p>
            <a:pPr marL="457200" indent="-457200">
              <a:buFont typeface="Arial" panose="020B0604020202020204" pitchFamily="34" charset="0"/>
              <a:buChar char="•"/>
            </a:pPr>
            <a:r>
              <a:rPr lang="en-US" sz="2400" dirty="0">
                <a:latin typeface="Century Gothic" panose="020B0502020202020204" pitchFamily="34" charset="0"/>
              </a:rPr>
              <a:t>Projection Accuracy (National vs Local)</a:t>
            </a:r>
          </a:p>
          <a:p>
            <a:pPr marL="457200" indent="-457200">
              <a:buFont typeface="Arial" panose="020B0604020202020204" pitchFamily="34" charset="0"/>
              <a:buChar char="•"/>
            </a:pPr>
            <a:endParaRPr lang="en-US" sz="2400" dirty="0">
              <a:latin typeface="Century Gothic" panose="020B0502020202020204" pitchFamily="34" charset="0"/>
            </a:endParaRPr>
          </a:p>
          <a:p>
            <a:pPr marL="457200" indent="-457200">
              <a:buFont typeface="Arial" panose="020B0604020202020204" pitchFamily="34" charset="0"/>
              <a:buChar char="•"/>
            </a:pPr>
            <a:r>
              <a:rPr lang="en-US" sz="2400" dirty="0">
                <a:latin typeface="Century Gothic" panose="020B0502020202020204" pitchFamily="34" charset="0"/>
              </a:rPr>
              <a:t>CPR vs Contraceptive Acceptance Rate (% variation accepted - up to 15%)</a:t>
            </a:r>
          </a:p>
          <a:p>
            <a:pPr marL="457200" indent="-457200">
              <a:buFont typeface="Arial" panose="020B0604020202020204" pitchFamily="34" charset="0"/>
              <a:buChar char="•"/>
            </a:pPr>
            <a:endParaRPr lang="en-US" sz="2400" dirty="0">
              <a:latin typeface="Century Gothic" panose="020B0502020202020204" pitchFamily="34" charset="0"/>
            </a:endParaRPr>
          </a:p>
          <a:p>
            <a:pPr marL="457200" indent="-457200">
              <a:buFont typeface="Arial" panose="020B0604020202020204" pitchFamily="34" charset="0"/>
              <a:buChar char="•"/>
            </a:pPr>
            <a:r>
              <a:rPr lang="en-US" sz="2400" dirty="0">
                <a:latin typeface="Century Gothic" panose="020B0502020202020204" pitchFamily="34" charset="0"/>
              </a:rPr>
              <a:t>HMIS vs LMIS</a:t>
            </a: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sp>
        <p:nvSpPr>
          <p:cNvPr id="6" name="Title 1">
            <a:extLst>
              <a:ext uri="{FF2B5EF4-FFF2-40B4-BE49-F238E27FC236}">
                <a16:creationId xmlns:a16="http://schemas.microsoft.com/office/drawing/2014/main" id="{DD27CB70-618E-461F-84A7-1A86A79FF659}"/>
              </a:ext>
            </a:extLst>
          </p:cNvPr>
          <p:cNvSpPr>
            <a:spLocks noGrp="1"/>
          </p:cNvSpPr>
          <p:nvPr>
            <p:ph type="title"/>
          </p:nvPr>
        </p:nvSpPr>
        <p:spPr>
          <a:xfrm>
            <a:off x="0" y="114301"/>
            <a:ext cx="10058400" cy="801757"/>
          </a:xfrm>
          <a:solidFill>
            <a:srgbClr val="FFC000"/>
          </a:solidFill>
        </p:spPr>
        <p:txBody>
          <a:bodyPr>
            <a:normAutofit/>
          </a:bodyPr>
          <a:lstStyle/>
          <a:p>
            <a:r>
              <a:rPr lang="en-US" sz="3080" b="1" spc="-97" dirty="0">
                <a:solidFill>
                  <a:schemeClr val="bg1"/>
                </a:solidFill>
                <a:latin typeface="Century Gothic" panose="020B0502020202020204" pitchFamily="34" charset="0"/>
                <a:ea typeface="+mn-ea"/>
                <a:cs typeface="+mn-cs"/>
              </a:rPr>
              <a:t>Data Verification Example</a:t>
            </a:r>
          </a:p>
        </p:txBody>
      </p:sp>
    </p:spTree>
    <p:extLst>
      <p:ext uri="{BB962C8B-B14F-4D97-AF65-F5344CB8AC3E}">
        <p14:creationId xmlns:p14="http://schemas.microsoft.com/office/powerpoint/2010/main" val="394757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0058400" cy="1043948"/>
          </a:xfrm>
          <a:solidFill>
            <a:srgbClr val="FFC000"/>
          </a:solidFill>
        </p:spPr>
        <p:txBody>
          <a:bodyPr>
            <a:normAutofit/>
          </a:bodyPr>
          <a:lstStyle/>
          <a:p>
            <a:r>
              <a:rPr lang="en-US" sz="3080" b="1" dirty="0">
                <a:solidFill>
                  <a:schemeClr val="bg1"/>
                </a:solidFill>
                <a:latin typeface="Century Gothic" panose="020B0502020202020204" pitchFamily="34" charset="0"/>
              </a:rPr>
              <a:t>RHIS Linkage Examples</a:t>
            </a:r>
          </a:p>
        </p:txBody>
      </p:sp>
      <p:sp>
        <p:nvSpPr>
          <p:cNvPr id="3" name="Content Placeholder 2"/>
          <p:cNvSpPr>
            <a:spLocks noGrp="1"/>
          </p:cNvSpPr>
          <p:nvPr>
            <p:ph idx="1"/>
          </p:nvPr>
        </p:nvSpPr>
        <p:spPr>
          <a:xfrm>
            <a:off x="502920" y="1396921"/>
            <a:ext cx="9052560" cy="4978559"/>
          </a:xfrm>
        </p:spPr>
        <p:txBody>
          <a:bodyPr>
            <a:normAutofit/>
          </a:bodyPr>
          <a:lstStyle/>
          <a:p>
            <a:pPr marL="457200" indent="-457200">
              <a:spcBef>
                <a:spcPts val="660"/>
              </a:spcBef>
              <a:spcAft>
                <a:spcPts val="660"/>
              </a:spcAft>
              <a:buFont typeface="Arial" panose="020B0604020202020204" pitchFamily="34" charset="0"/>
              <a:buChar char="•"/>
            </a:pPr>
            <a:r>
              <a:rPr lang="en-US" sz="2400" dirty="0">
                <a:latin typeface="Century Gothic" panose="020B0502020202020204" pitchFamily="34" charset="0"/>
              </a:rPr>
              <a:t>Linking HMIS with a census</a:t>
            </a:r>
          </a:p>
          <a:p>
            <a:pPr marL="971550" lvl="1" indent="-514350">
              <a:spcBef>
                <a:spcPts val="660"/>
              </a:spcBef>
              <a:spcAft>
                <a:spcPts val="660"/>
              </a:spcAft>
              <a:buFont typeface="Courier New" panose="02070309020205020404" pitchFamily="49" charset="0"/>
              <a:buChar char="o"/>
            </a:pPr>
            <a:r>
              <a:rPr lang="en-US" sz="2400" dirty="0">
                <a:latin typeface="Century Gothic" panose="020B0502020202020204" pitchFamily="34" charset="0"/>
              </a:rPr>
              <a:t>Coverage rates</a:t>
            </a:r>
          </a:p>
          <a:p>
            <a:pPr marL="457200" indent="-457200">
              <a:spcBef>
                <a:spcPts val="660"/>
              </a:spcBef>
              <a:spcAft>
                <a:spcPts val="660"/>
              </a:spcAft>
              <a:buFont typeface="Arial" panose="020B0604020202020204" pitchFamily="34" charset="0"/>
              <a:buChar char="•"/>
            </a:pPr>
            <a:r>
              <a:rPr lang="en-US" sz="2400" dirty="0">
                <a:latin typeface="Century Gothic" panose="020B0502020202020204" pitchFamily="34" charset="0"/>
              </a:rPr>
              <a:t>Linking logistics management information systems (LMIS) and HMIS:</a:t>
            </a:r>
          </a:p>
          <a:p>
            <a:pPr marL="914400" lvl="1" indent="-457200">
              <a:spcBef>
                <a:spcPts val="660"/>
              </a:spcBef>
              <a:spcAft>
                <a:spcPts val="660"/>
              </a:spcAft>
              <a:buFont typeface="Courier New" panose="02070309020205020404" pitchFamily="49" charset="0"/>
              <a:buChar char="o"/>
            </a:pPr>
            <a:r>
              <a:rPr lang="en-US" sz="2400" dirty="0">
                <a:latin typeface="Century Gothic" panose="020B0502020202020204" pitchFamily="34" charset="0"/>
              </a:rPr>
              <a:t>Relationship between stockouts and services</a:t>
            </a:r>
          </a:p>
          <a:p>
            <a:pPr marL="914400" lvl="1" indent="-457200">
              <a:spcBef>
                <a:spcPts val="660"/>
              </a:spcBef>
              <a:spcAft>
                <a:spcPts val="660"/>
              </a:spcAft>
              <a:buFont typeface="Courier New" panose="02070309020205020404" pitchFamily="49" charset="0"/>
              <a:buChar char="o"/>
            </a:pPr>
            <a:r>
              <a:rPr lang="en-US" sz="2400" dirty="0">
                <a:latin typeface="Century Gothic" panose="020B0502020202020204" pitchFamily="34" charset="0"/>
              </a:rPr>
              <a:t>Composite indicators, such as couple years of protection (CYP)</a:t>
            </a:r>
          </a:p>
          <a:p>
            <a:pPr marL="457200" indent="-457200">
              <a:spcBef>
                <a:spcPts val="660"/>
              </a:spcBef>
              <a:spcAft>
                <a:spcPts val="660"/>
              </a:spcAft>
              <a:buFont typeface="Arial" panose="020B0604020202020204" pitchFamily="34" charset="0"/>
              <a:buChar char="•"/>
            </a:pPr>
            <a:r>
              <a:rPr lang="en-US" sz="2400" dirty="0">
                <a:latin typeface="Century Gothic" panose="020B0502020202020204" pitchFamily="34" charset="0"/>
              </a:rPr>
              <a:t>Linking human resource information systems (HRIS) and HMIS</a:t>
            </a:r>
          </a:p>
          <a:p>
            <a:pPr marL="914400" lvl="1" indent="-457200">
              <a:spcBef>
                <a:spcPts val="660"/>
              </a:spcBef>
              <a:spcAft>
                <a:spcPts val="660"/>
              </a:spcAft>
              <a:buFont typeface="Courier New" panose="02070309020205020404" pitchFamily="49" charset="0"/>
              <a:buChar char="o"/>
            </a:pPr>
            <a:r>
              <a:rPr lang="en-US" sz="2400" dirty="0">
                <a:latin typeface="Century Gothic" panose="020B0502020202020204" pitchFamily="34" charset="0"/>
              </a:rPr>
              <a:t>Workload analysis (patient visits per doctor)</a:t>
            </a:r>
          </a:p>
        </p:txBody>
      </p:sp>
    </p:spTree>
    <p:extLst>
      <p:ext uri="{BB962C8B-B14F-4D97-AF65-F5344CB8AC3E}">
        <p14:creationId xmlns:p14="http://schemas.microsoft.com/office/powerpoint/2010/main" val="24051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29229"/>
            <a:ext cx="10058400" cy="1271270"/>
          </a:xfrm>
          <a:solidFill>
            <a:srgbClr val="FFC000"/>
          </a:solidFill>
        </p:spPr>
        <p:txBody>
          <a:bodyPr>
            <a:noAutofit/>
          </a:bodyPr>
          <a:lstStyle/>
          <a:p>
            <a:r>
              <a:rPr lang="en-US" sz="3080" b="1" dirty="0">
                <a:solidFill>
                  <a:schemeClr val="bg1"/>
                </a:solidFill>
                <a:latin typeface="Century Gothic" panose="020B0502020202020204" pitchFamily="34" charset="0"/>
              </a:rPr>
              <a:t>Linking LMIS and HMIS Data for Improved Use of Information</a:t>
            </a:r>
          </a:p>
        </p:txBody>
      </p:sp>
      <p:sp>
        <p:nvSpPr>
          <p:cNvPr id="59395" name="Rectangle 3"/>
          <p:cNvSpPr>
            <a:spLocks noGrp="1" noChangeArrowheads="1"/>
          </p:cNvSpPr>
          <p:nvPr>
            <p:ph idx="1"/>
          </p:nvPr>
        </p:nvSpPr>
        <p:spPr>
          <a:xfrm>
            <a:off x="335280" y="1790700"/>
            <a:ext cx="8717280" cy="502920"/>
          </a:xfrm>
        </p:spPr>
        <p:txBody>
          <a:bodyPr/>
          <a:lstStyle/>
          <a:p>
            <a:r>
              <a:rPr lang="en-US" sz="2640" b="1" dirty="0"/>
              <a:t>Before: </a:t>
            </a:r>
            <a:r>
              <a:rPr lang="en-US" sz="2640" dirty="0"/>
              <a:t>Vaccine stockouts went unreported</a:t>
            </a:r>
          </a:p>
        </p:txBody>
      </p:sp>
      <p:pic>
        <p:nvPicPr>
          <p:cNvPr id="6" name="Picture 2" descr="MEPIVaccine1"/>
          <p:cNvPicPr>
            <a:picLocks noChangeAspect="1" noChangeArrowheads="1"/>
          </p:cNvPicPr>
          <p:nvPr/>
        </p:nvPicPr>
        <p:blipFill rotWithShape="1">
          <a:blip r:embed="rId3">
            <a:extLst>
              <a:ext uri="{28A0092B-C50C-407E-A947-70E740481C1C}">
                <a14:useLocalDpi xmlns:a14="http://schemas.microsoft.com/office/drawing/2010/main" val="0"/>
              </a:ext>
            </a:extLst>
          </a:blip>
          <a:srcRect l="2965" r="5011" b="14079"/>
          <a:stretch/>
        </p:blipFill>
        <p:spPr bwMode="auto">
          <a:xfrm>
            <a:off x="3688080" y="2293620"/>
            <a:ext cx="6334457"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txBox="1">
            <a:spLocks noChangeArrowheads="1"/>
          </p:cNvSpPr>
          <p:nvPr/>
        </p:nvSpPr>
        <p:spPr bwMode="auto">
          <a:xfrm>
            <a:off x="335280" y="2796540"/>
            <a:ext cx="3352800"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50292" rIns="100584" bIns="50292"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640" b="1" kern="0" dirty="0"/>
              <a:t>After: </a:t>
            </a:r>
            <a:r>
              <a:rPr lang="en-US" sz="2640" kern="0" dirty="0"/>
              <a:t>Tracked relationship between stockouts and children vaccinated</a:t>
            </a:r>
          </a:p>
        </p:txBody>
      </p:sp>
      <p:sp>
        <p:nvSpPr>
          <p:cNvPr id="8" name="Rectangle 3"/>
          <p:cNvSpPr txBox="1">
            <a:spLocks noChangeArrowheads="1"/>
          </p:cNvSpPr>
          <p:nvPr/>
        </p:nvSpPr>
        <p:spPr bwMode="auto">
          <a:xfrm>
            <a:off x="433070" y="6316980"/>
            <a:ext cx="9387840" cy="1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50292" rIns="100584" bIns="50292"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420" i="1" kern="0" dirty="0"/>
              <a:t>Evidence of elevated stockout percentage and lower number of children vaccinated alerted MOH to request additional vaccines from donors.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0A56-25BF-4D8A-A731-CF86FC99E6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1D0471-4AE8-43A6-A681-5B51658EE7EB}"/>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DBE02C7E-96DE-4513-9A55-518AFD557163}"/>
              </a:ext>
            </a:extLst>
          </p:cNvPr>
          <p:cNvSpPr txBox="1">
            <a:spLocks noChangeArrowheads="1"/>
          </p:cNvSpPr>
          <p:nvPr/>
        </p:nvSpPr>
        <p:spPr>
          <a:xfrm>
            <a:off x="0" y="129229"/>
            <a:ext cx="10058400" cy="1271270"/>
          </a:xfrm>
          <a:solidFill>
            <a:srgbClr val="FFC000"/>
          </a:solidFill>
        </p:spPr>
        <p:txBody>
          <a:bodyPr>
            <a:noAutofit/>
          </a:bodyPr>
          <a:lstStyle>
            <a:lvl1pPr eaLnBrk="1" hangingPunct="1">
              <a:defRPr>
                <a:latin typeface="+mj-lt"/>
                <a:ea typeface="+mj-ea"/>
                <a:cs typeface="+mj-cs"/>
              </a:defRPr>
            </a:lvl1pPr>
          </a:lstStyle>
          <a:p>
            <a:r>
              <a:rPr lang="en-US" sz="3080" b="1" kern="0" dirty="0">
                <a:solidFill>
                  <a:schemeClr val="bg1"/>
                </a:solidFill>
                <a:latin typeface="Century Gothic" panose="020B0502020202020204" pitchFamily="34" charset="0"/>
              </a:rPr>
              <a:t>Linking LMIS and HMIS Data for Improved Use of Information</a:t>
            </a:r>
          </a:p>
        </p:txBody>
      </p:sp>
      <p:pic>
        <p:nvPicPr>
          <p:cNvPr id="5" name="Picture 2">
            <a:extLst>
              <a:ext uri="{FF2B5EF4-FFF2-40B4-BE49-F238E27FC236}">
                <a16:creationId xmlns:a16="http://schemas.microsoft.com/office/drawing/2014/main" id="{B7BBD6D3-A7E6-434F-831C-BD4415144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09" y="1519011"/>
            <a:ext cx="3761944" cy="26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C5C4C81B-EB7C-4945-AB9A-32652E344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36" y="4864244"/>
            <a:ext cx="3761944" cy="26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a:extLst>
              <a:ext uri="{FF2B5EF4-FFF2-40B4-BE49-F238E27FC236}">
                <a16:creationId xmlns:a16="http://schemas.microsoft.com/office/drawing/2014/main" id="{F4D8FF2D-420A-43B1-8682-CD5D411C1831}"/>
              </a:ext>
            </a:extLst>
          </p:cNvPr>
          <p:cNvGraphicFramePr>
            <a:graphicFrameLocks/>
          </p:cNvGraphicFramePr>
          <p:nvPr>
            <p:extLst/>
          </p:nvPr>
        </p:nvGraphicFramePr>
        <p:xfrm>
          <a:off x="5113020" y="2549280"/>
          <a:ext cx="4693920" cy="3176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050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sz="3080" b="1" dirty="0">
                <a:solidFill>
                  <a:schemeClr val="bg1"/>
                </a:solidFill>
                <a:latin typeface="Century Gothic" panose="020B0502020202020204" pitchFamily="34" charset="0"/>
              </a:rPr>
              <a:t>		                                                                                 Family Planning Stock Monitoring at Different Levels</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57" y="1276686"/>
            <a:ext cx="4774814" cy="334164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81188"/>
            <a:ext cx="3612919" cy="4148254"/>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165" y="3581400"/>
            <a:ext cx="3403236" cy="410390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7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797B-B87C-4F79-BA44-0AF7B2F3A0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8C9360-46F6-49A3-9965-54C9FAE7A9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8F9BBA0-6C8E-48E9-862F-5205F7006F71}"/>
              </a:ext>
            </a:extLst>
          </p:cNvPr>
          <p:cNvPicPr>
            <a:picLocks noChangeAspect="1"/>
          </p:cNvPicPr>
          <p:nvPr/>
        </p:nvPicPr>
        <p:blipFill rotWithShape="1">
          <a:blip r:embed="rId2"/>
          <a:srcRect l="1503" t="8085" r="1528" b="5677"/>
          <a:stretch/>
        </p:blipFill>
        <p:spPr>
          <a:xfrm>
            <a:off x="62460" y="1409700"/>
            <a:ext cx="9906000" cy="4953000"/>
          </a:xfrm>
          <a:prstGeom prst="rect">
            <a:avLst/>
          </a:prstGeom>
        </p:spPr>
      </p:pic>
      <p:sp>
        <p:nvSpPr>
          <p:cNvPr id="5" name="Title 1">
            <a:extLst>
              <a:ext uri="{FF2B5EF4-FFF2-40B4-BE49-F238E27FC236}">
                <a16:creationId xmlns:a16="http://schemas.microsoft.com/office/drawing/2014/main" id="{B158E7A3-48A7-4EA6-9B26-BC858A418FBD}"/>
              </a:ext>
            </a:extLst>
          </p:cNvPr>
          <p:cNvSpPr txBox="1">
            <a:spLocks/>
          </p:cNvSpPr>
          <p:nvPr/>
        </p:nvSpPr>
        <p:spPr>
          <a:xfrm>
            <a:off x="17312" y="114301"/>
            <a:ext cx="10041088" cy="763050"/>
          </a:xfrm>
          <a:solidFill>
            <a:srgbClr val="FFC000"/>
          </a:solidFill>
        </p:spPr>
        <p:txBody>
          <a:bodyPr>
            <a:normAutofit/>
          </a:bodyPr>
          <a:lstStyle>
            <a:lvl1pPr eaLnBrk="1" hangingPunct="1">
              <a:defRPr>
                <a:latin typeface="+mj-lt"/>
                <a:ea typeface="+mj-ea"/>
                <a:cs typeface="+mj-cs"/>
              </a:defRPr>
            </a:lvl1pPr>
          </a:lstStyle>
          <a:p>
            <a:r>
              <a:rPr lang="en-US" sz="3080" b="1" kern="0" dirty="0">
                <a:solidFill>
                  <a:schemeClr val="bg1"/>
                </a:solidFill>
                <a:latin typeface="Century Gothic" panose="020B0502020202020204" pitchFamily="34" charset="0"/>
              </a:rPr>
              <a:t>Live Demo- https://www.measureevaluation.org/</a:t>
            </a:r>
          </a:p>
        </p:txBody>
      </p:sp>
    </p:spTree>
    <p:extLst>
      <p:ext uri="{BB962C8B-B14F-4D97-AF65-F5344CB8AC3E}">
        <p14:creationId xmlns:p14="http://schemas.microsoft.com/office/powerpoint/2010/main" val="30709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F406E-3513-41CF-97C9-D20FE1199167}"/>
              </a:ext>
            </a:extLst>
          </p:cNvPr>
          <p:cNvSpPr/>
          <p:nvPr/>
        </p:nvSpPr>
        <p:spPr>
          <a:xfrm>
            <a:off x="104053" y="7021250"/>
            <a:ext cx="9740339" cy="329321"/>
          </a:xfrm>
          <a:prstGeom prst="rect">
            <a:avLst/>
          </a:prstGeom>
        </p:spPr>
        <p:txBody>
          <a:bodyPr wrap="square">
            <a:spAutoFit/>
          </a:bodyPr>
          <a:lstStyle/>
          <a:p>
            <a:r>
              <a:rPr lang="en-US" sz="1540" dirty="0">
                <a:latin typeface="Century Gothic" panose="020B0502020202020204" pitchFamily="34" charset="0"/>
              </a:rPr>
              <a:t>Acknowledgement: USAID funded MEASURE Evaluation, WHO, MSH/SIAPS, </a:t>
            </a:r>
            <a:r>
              <a:rPr lang="en-US" sz="1540" dirty="0" err="1">
                <a:latin typeface="Century Gothic" panose="020B0502020202020204" pitchFamily="34" charset="0"/>
              </a:rPr>
              <a:t>icddrb</a:t>
            </a:r>
            <a:r>
              <a:rPr lang="en-US" sz="1540" dirty="0">
                <a:latin typeface="Century Gothic" panose="020B0502020202020204" pitchFamily="34" charset="0"/>
              </a:rPr>
              <a:t>, Save the children</a:t>
            </a:r>
          </a:p>
        </p:txBody>
      </p:sp>
      <p:sp>
        <p:nvSpPr>
          <p:cNvPr id="3" name="Title 1">
            <a:extLst>
              <a:ext uri="{FF2B5EF4-FFF2-40B4-BE49-F238E27FC236}">
                <a16:creationId xmlns:a16="http://schemas.microsoft.com/office/drawing/2014/main" id="{8092E1F9-E89D-465C-B6E1-FC913B69D139}"/>
              </a:ext>
            </a:extLst>
          </p:cNvPr>
          <p:cNvSpPr txBox="1">
            <a:spLocks/>
          </p:cNvSpPr>
          <p:nvPr/>
        </p:nvSpPr>
        <p:spPr>
          <a:xfrm>
            <a:off x="502920" y="2316743"/>
            <a:ext cx="9052560" cy="289612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br>
              <a:rPr lang="en-US" altLang="en-US" sz="3520" b="1" dirty="0">
                <a:solidFill>
                  <a:srgbClr val="000066"/>
                </a:solidFill>
                <a:latin typeface="Century Gothic" panose="020B0502020202020204" pitchFamily="34" charset="0"/>
              </a:rPr>
            </a:br>
            <a:br>
              <a:rPr lang="en-US" altLang="en-US" sz="3520" b="1" dirty="0">
                <a:solidFill>
                  <a:srgbClr val="000066"/>
                </a:solidFill>
                <a:latin typeface="Century Gothic" panose="020B0502020202020204" pitchFamily="34" charset="0"/>
              </a:rPr>
            </a:br>
            <a:r>
              <a:rPr lang="en-US" altLang="en-US" sz="3520" b="1" dirty="0">
                <a:solidFill>
                  <a:srgbClr val="000066"/>
                </a:solidFill>
                <a:latin typeface="Century Gothic" panose="020B0502020202020204" pitchFamily="34" charset="0"/>
              </a:rPr>
              <a:t>Thanks!!!</a:t>
            </a:r>
          </a:p>
          <a:p>
            <a:pPr algn="ctr">
              <a:defRPr/>
            </a:pPr>
            <a:br>
              <a:rPr lang="en-US" altLang="en-US" sz="3520" b="1" dirty="0">
                <a:solidFill>
                  <a:srgbClr val="000066"/>
                </a:solidFill>
                <a:latin typeface="Century Gothic" panose="020B0502020202020204" pitchFamily="34" charset="0"/>
              </a:rPr>
            </a:br>
            <a:r>
              <a:rPr lang="en-US" altLang="en-US" sz="3520" b="1" dirty="0">
                <a:solidFill>
                  <a:srgbClr val="000066"/>
                </a:solidFill>
                <a:latin typeface="Century Gothic" panose="020B0502020202020204" pitchFamily="34" charset="0"/>
              </a:rPr>
              <a:t>kibria@email.unc.edu</a:t>
            </a:r>
            <a:br>
              <a:rPr lang="en-US" altLang="en-US" sz="3520" b="1" dirty="0">
                <a:solidFill>
                  <a:srgbClr val="000066"/>
                </a:solidFill>
                <a:latin typeface="Century Gothic" panose="020B0502020202020204" pitchFamily="34" charset="0"/>
              </a:rPr>
            </a:br>
            <a:br>
              <a:rPr lang="en-US" altLang="en-US" sz="3520" b="1" dirty="0">
                <a:solidFill>
                  <a:srgbClr val="000066"/>
                </a:solidFill>
                <a:latin typeface="Century Gothic" panose="020B0502020202020204" pitchFamily="34" charset="0"/>
              </a:rPr>
            </a:br>
            <a:endParaRPr lang="en-US" altLang="en-US" sz="3520" b="1" dirty="0">
              <a:solidFill>
                <a:srgbClr val="000066"/>
              </a:solidFill>
              <a:latin typeface="Century Gothic" panose="020B0502020202020204" pitchFamily="34" charset="0"/>
            </a:endParaRPr>
          </a:p>
        </p:txBody>
      </p:sp>
    </p:spTree>
    <p:extLst>
      <p:ext uri="{BB962C8B-B14F-4D97-AF65-F5344CB8AC3E}">
        <p14:creationId xmlns:p14="http://schemas.microsoft.com/office/powerpoint/2010/main" val="394184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7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F28124AC-8B0C-4760-A527-D63BB51D4AD4}"/>
              </a:ext>
            </a:extLst>
          </p:cNvPr>
          <p:cNvSpPr txBox="1"/>
          <p:nvPr/>
        </p:nvSpPr>
        <p:spPr>
          <a:xfrm>
            <a:off x="518874" y="1524000"/>
            <a:ext cx="9020652" cy="3585597"/>
          </a:xfrm>
          <a:prstGeom prst="rect">
            <a:avLst/>
          </a:prstGeom>
        </p:spPr>
        <p:txBody>
          <a:bodyPr vert="horz" wrap="square" lIns="0" tIns="0" rIns="0" bIns="0" rtlCol="0">
            <a:spAutoFit/>
          </a:bodyPr>
          <a:lstStyle/>
          <a:p>
            <a:pPr marL="61913" indent="-61913" defTabSz="798513">
              <a:buFont typeface="Wingdings" panose="05000000000000000000" pitchFamily="2" charset="2"/>
              <a:buNone/>
              <a:defRPr/>
            </a:pPr>
            <a:r>
              <a:rPr lang="en-US" sz="3100" spc="-140" dirty="0">
                <a:solidFill>
                  <a:srgbClr val="231F20"/>
                </a:solidFill>
                <a:latin typeface="Century Gothic" panose="020B0502020202020204" pitchFamily="34" charset="0"/>
              </a:rPr>
              <a:t>At the end of this session, participants will be able to:</a:t>
            </a:r>
          </a:p>
          <a:p>
            <a:pPr marL="298450" indent="-298450" defTabSz="798513">
              <a:buFont typeface="Wingdings" panose="05000000000000000000" pitchFamily="2" charset="2"/>
              <a:buNone/>
              <a:defRPr/>
            </a:pPr>
            <a:endParaRPr lang="en-US" sz="3200" spc="-140" dirty="0">
              <a:solidFill>
                <a:srgbClr val="231F20"/>
              </a:solidFill>
              <a:latin typeface="Century Gothic" panose="020B0502020202020204" pitchFamily="34" charset="0"/>
            </a:endParaRPr>
          </a:p>
          <a:p>
            <a:pPr marL="719455" indent="-249554">
              <a:spcBef>
                <a:spcPts val="1520"/>
              </a:spcBef>
              <a:buClr>
                <a:srgbClr val="231F20"/>
              </a:buClr>
              <a:buFont typeface="Futura LT Pro Book"/>
              <a:buChar char="•"/>
              <a:tabLst>
                <a:tab pos="720090" algn="l"/>
              </a:tabLst>
              <a:defRPr/>
            </a:pPr>
            <a:r>
              <a:rPr lang="en-US" sz="2400" spc="-100" dirty="0">
                <a:solidFill>
                  <a:srgbClr val="231F20"/>
                </a:solidFill>
                <a:latin typeface="Century Gothic" panose="020B0502020202020204" pitchFamily="34" charset="0"/>
              </a:rPr>
              <a:t>Name the main information sources for monitoring and evaluation (M&amp;E) of Health programs</a:t>
            </a:r>
          </a:p>
          <a:p>
            <a:pPr marL="719455" indent="-249554">
              <a:spcBef>
                <a:spcPts val="1520"/>
              </a:spcBef>
              <a:buClr>
                <a:srgbClr val="231F20"/>
              </a:buClr>
              <a:buFont typeface="Futura LT Pro Book"/>
              <a:buChar char="•"/>
              <a:tabLst>
                <a:tab pos="720090" algn="l"/>
              </a:tabLst>
              <a:defRPr/>
            </a:pPr>
            <a:r>
              <a:rPr lang="en-US" sz="2400" spc="-100" dirty="0">
                <a:solidFill>
                  <a:srgbClr val="231F20"/>
                </a:solidFill>
                <a:latin typeface="Century Gothic" panose="020B0502020202020204" pitchFamily="34" charset="0"/>
              </a:rPr>
              <a:t>Understand the data quality dimensions and tools</a:t>
            </a:r>
          </a:p>
          <a:p>
            <a:pPr marL="719455" indent="-249554">
              <a:spcBef>
                <a:spcPts val="1520"/>
              </a:spcBef>
              <a:buClr>
                <a:srgbClr val="231F20"/>
              </a:buClr>
              <a:buFont typeface="Futura LT Pro Book"/>
              <a:buChar char="•"/>
              <a:tabLst>
                <a:tab pos="720090" algn="l"/>
              </a:tabLst>
              <a:defRPr/>
            </a:pPr>
            <a:r>
              <a:rPr lang="en-US" sz="2400" spc="-100" dirty="0">
                <a:solidFill>
                  <a:srgbClr val="231F20"/>
                </a:solidFill>
                <a:latin typeface="Century Gothic" panose="020B0502020202020204" pitchFamily="34" charset="0"/>
              </a:rPr>
              <a:t>Understand the role of information in Monitoring Programs</a:t>
            </a:r>
          </a:p>
          <a:p>
            <a:pPr marL="719455" indent="-249554">
              <a:spcBef>
                <a:spcPts val="1520"/>
              </a:spcBef>
              <a:buClr>
                <a:srgbClr val="231F20"/>
              </a:buClr>
              <a:buFont typeface="Futura LT Pro Book"/>
              <a:buChar char="•"/>
              <a:tabLst>
                <a:tab pos="720090" algn="l"/>
              </a:tabLst>
              <a:defRPr/>
            </a:pPr>
            <a:endParaRPr lang="en-US" sz="2400" spc="-100" dirty="0">
              <a:solidFill>
                <a:srgbClr val="231F20"/>
              </a:solidFill>
              <a:latin typeface="Century Gothic" panose="020B0502020202020204" pitchFamily="34" charset="0"/>
            </a:endParaRPr>
          </a:p>
        </p:txBody>
      </p:sp>
    </p:spTree>
    <p:extLst>
      <p:ext uri="{BB962C8B-B14F-4D97-AF65-F5344CB8AC3E}">
        <p14:creationId xmlns:p14="http://schemas.microsoft.com/office/powerpoint/2010/main" val="1152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7327265" y="2143442"/>
            <a:ext cx="2263140" cy="795528"/>
            <a:chOff x="4115" y="2061"/>
            <a:chExt cx="1296" cy="432"/>
          </a:xfrm>
        </p:grpSpPr>
        <p:sp>
          <p:nvSpPr>
            <p:cNvPr id="7198" name="AutoShape 3"/>
            <p:cNvSpPr>
              <a:spLocks noChangeArrowheads="1"/>
            </p:cNvSpPr>
            <p:nvPr/>
          </p:nvSpPr>
          <p:spPr bwMode="auto">
            <a:xfrm>
              <a:off x="4115" y="2061"/>
              <a:ext cx="1296" cy="432"/>
            </a:xfrm>
            <a:prstGeom prst="roundRect">
              <a:avLst>
                <a:gd name="adj" fmla="val 16667"/>
              </a:avLst>
            </a:prstGeom>
            <a:gradFill rotWithShape="1">
              <a:gsLst>
                <a:gs pos="0">
                  <a:srgbClr val="FF9933"/>
                </a:gs>
                <a:gs pos="100000">
                  <a:srgbClr val="FFD5AB"/>
                </a:gs>
              </a:gsLst>
              <a:path path="shape">
                <a:fillToRect l="50000" t="50000" r="50000" b="50000"/>
              </a:path>
            </a:gradFill>
            <a:ln w="9525">
              <a:solidFill>
                <a:srgbClr val="FF9933"/>
              </a:solidFill>
              <a:round/>
              <a:headEnd/>
              <a:tailEnd/>
            </a:ln>
          </p:spPr>
          <p:txBody>
            <a:bodyPr wrap="none" anchor="ct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endParaRPr lang="en-US" altLang="en-US" sz="1980">
                <a:solidFill>
                  <a:srgbClr val="FFFFFF"/>
                </a:solidFill>
              </a:endParaRPr>
            </a:p>
          </p:txBody>
        </p:sp>
        <p:sp>
          <p:nvSpPr>
            <p:cNvPr id="7199" name="Text Box 4"/>
            <p:cNvSpPr txBox="1">
              <a:spLocks noChangeArrowheads="1"/>
            </p:cNvSpPr>
            <p:nvPr/>
          </p:nvSpPr>
          <p:spPr bwMode="auto">
            <a:xfrm>
              <a:off x="4262" y="2115"/>
              <a:ext cx="103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US" altLang="en-US" sz="1540" b="1" dirty="0">
                  <a:solidFill>
                    <a:srgbClr val="292900"/>
                  </a:solidFill>
                  <a:cs typeface="Angsana New" pitchFamily="18" charset="-34"/>
                </a:rPr>
                <a:t>Resource</a:t>
              </a:r>
            </a:p>
            <a:p>
              <a:pPr eaLnBrk="1" hangingPunct="1">
                <a:spcBef>
                  <a:spcPct val="0"/>
                </a:spcBef>
                <a:spcAft>
                  <a:spcPct val="0"/>
                </a:spcAft>
                <a:buClrTx/>
                <a:buFontTx/>
                <a:buNone/>
              </a:pPr>
              <a:r>
                <a:rPr lang="en-US" altLang="en-US" sz="1540" b="1" dirty="0">
                  <a:solidFill>
                    <a:srgbClr val="292900"/>
                  </a:solidFill>
                  <a:cs typeface="Angsana New" pitchFamily="18" charset="-34"/>
                </a:rPr>
                <a:t>records systems</a:t>
              </a:r>
              <a:r>
                <a:rPr lang="en-GB" altLang="en-US" sz="1540" b="1" dirty="0">
                  <a:solidFill>
                    <a:srgbClr val="292900"/>
                  </a:solidFill>
                  <a:cs typeface="Angsana New" pitchFamily="18" charset="-34"/>
                </a:rPr>
                <a:t> </a:t>
              </a:r>
            </a:p>
          </p:txBody>
        </p:sp>
      </p:grpSp>
      <p:grpSp>
        <p:nvGrpSpPr>
          <p:cNvPr id="7171" name="Group 5"/>
          <p:cNvGrpSpPr>
            <a:grpSpLocks/>
          </p:cNvGrpSpPr>
          <p:nvPr/>
        </p:nvGrpSpPr>
        <p:grpSpPr bwMode="auto">
          <a:xfrm>
            <a:off x="6111875" y="3383280"/>
            <a:ext cx="2263140" cy="869138"/>
            <a:chOff x="2286" y="2266"/>
            <a:chExt cx="1296" cy="471"/>
          </a:xfrm>
        </p:grpSpPr>
        <p:sp>
          <p:nvSpPr>
            <p:cNvPr id="7196" name="AutoShape 6"/>
            <p:cNvSpPr>
              <a:spLocks noChangeArrowheads="1"/>
            </p:cNvSpPr>
            <p:nvPr/>
          </p:nvSpPr>
          <p:spPr bwMode="auto">
            <a:xfrm>
              <a:off x="2286" y="2266"/>
              <a:ext cx="1296" cy="432"/>
            </a:xfrm>
            <a:prstGeom prst="roundRect">
              <a:avLst>
                <a:gd name="adj" fmla="val 16667"/>
              </a:avLst>
            </a:prstGeom>
            <a:gradFill rotWithShape="1">
              <a:gsLst>
                <a:gs pos="0">
                  <a:srgbClr val="FF9933"/>
                </a:gs>
                <a:gs pos="100000">
                  <a:srgbClr val="FFD5AB"/>
                </a:gs>
              </a:gsLst>
              <a:path path="shape">
                <a:fillToRect l="50000" t="50000" r="50000" b="50000"/>
              </a:path>
            </a:gradFill>
            <a:ln w="9525">
              <a:solidFill>
                <a:srgbClr val="FF9933"/>
              </a:solidFill>
              <a:round/>
              <a:headEnd/>
              <a:tailEnd/>
            </a:ln>
          </p:spPr>
          <p:txBody>
            <a:bodyPr wrap="none" anchor="ct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endParaRPr lang="en-US" altLang="en-US" sz="1980">
                <a:solidFill>
                  <a:srgbClr val="FFFFFF"/>
                </a:solidFill>
              </a:endParaRPr>
            </a:p>
          </p:txBody>
        </p:sp>
        <p:sp>
          <p:nvSpPr>
            <p:cNvPr id="7197" name="Text Box 7"/>
            <p:cNvSpPr txBox="1">
              <a:spLocks noChangeArrowheads="1"/>
            </p:cNvSpPr>
            <p:nvPr/>
          </p:nvSpPr>
          <p:spPr bwMode="auto">
            <a:xfrm>
              <a:off x="2448" y="2302"/>
              <a:ext cx="984"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US" altLang="en-US" sz="1540" b="1">
                  <a:solidFill>
                    <a:srgbClr val="292900"/>
                  </a:solidFill>
                  <a:cs typeface="Angsana New" pitchFamily="18" charset="-34"/>
                </a:rPr>
                <a:t>Services records systems </a:t>
              </a:r>
              <a:endParaRPr lang="th-TH" altLang="en-US" sz="1760" b="1">
                <a:solidFill>
                  <a:srgbClr val="292900"/>
                </a:solidFill>
                <a:cs typeface="Angsana New" pitchFamily="18" charset="-34"/>
              </a:endParaRPr>
            </a:p>
          </p:txBody>
        </p:sp>
      </p:grpSp>
      <p:grpSp>
        <p:nvGrpSpPr>
          <p:cNvPr id="7172" name="Group 8"/>
          <p:cNvGrpSpPr>
            <a:grpSpLocks/>
          </p:cNvGrpSpPr>
          <p:nvPr/>
        </p:nvGrpSpPr>
        <p:grpSpPr bwMode="auto">
          <a:xfrm>
            <a:off x="5071110" y="4472940"/>
            <a:ext cx="1948815" cy="893581"/>
            <a:chOff x="2760" y="1786"/>
            <a:chExt cx="1116" cy="484"/>
          </a:xfrm>
        </p:grpSpPr>
        <p:sp>
          <p:nvSpPr>
            <p:cNvPr id="7194" name="AutoShape 9"/>
            <p:cNvSpPr>
              <a:spLocks noChangeArrowheads="1"/>
            </p:cNvSpPr>
            <p:nvPr/>
          </p:nvSpPr>
          <p:spPr bwMode="auto">
            <a:xfrm>
              <a:off x="2760" y="1786"/>
              <a:ext cx="1116" cy="432"/>
            </a:xfrm>
            <a:prstGeom prst="roundRect">
              <a:avLst>
                <a:gd name="adj" fmla="val 16667"/>
              </a:avLst>
            </a:prstGeom>
            <a:gradFill rotWithShape="1">
              <a:gsLst>
                <a:gs pos="0">
                  <a:srgbClr val="FF9933"/>
                </a:gs>
                <a:gs pos="100000">
                  <a:srgbClr val="FFD5AB"/>
                </a:gs>
              </a:gsLst>
              <a:path path="shape">
                <a:fillToRect l="50000" t="50000" r="50000" b="50000"/>
              </a:path>
            </a:gradFill>
            <a:ln w="9525">
              <a:solidFill>
                <a:srgbClr val="FF9933"/>
              </a:solidFill>
              <a:round/>
              <a:headEnd/>
              <a:tailEnd/>
            </a:ln>
          </p:spPr>
          <p:txBody>
            <a:bodyPr wrap="none" anchor="ct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endParaRPr lang="en-US" altLang="en-US" sz="1980">
                <a:solidFill>
                  <a:srgbClr val="FFFFFF"/>
                </a:solidFill>
              </a:endParaRPr>
            </a:p>
          </p:txBody>
        </p:sp>
        <p:sp>
          <p:nvSpPr>
            <p:cNvPr id="7195" name="Text Box 10"/>
            <p:cNvSpPr txBox="1">
              <a:spLocks noChangeArrowheads="1"/>
            </p:cNvSpPr>
            <p:nvPr/>
          </p:nvSpPr>
          <p:spPr bwMode="auto">
            <a:xfrm>
              <a:off x="2880" y="1835"/>
              <a:ext cx="91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US" altLang="en-US" sz="1540" b="1">
                  <a:solidFill>
                    <a:srgbClr val="292900"/>
                  </a:solidFill>
                  <a:cs typeface="Angsana New" pitchFamily="18" charset="-34"/>
                </a:rPr>
                <a:t>Individual</a:t>
              </a:r>
            </a:p>
            <a:p>
              <a:pPr eaLnBrk="1" hangingPunct="1">
                <a:spcBef>
                  <a:spcPct val="0"/>
                </a:spcBef>
                <a:spcAft>
                  <a:spcPct val="0"/>
                </a:spcAft>
                <a:buClrTx/>
                <a:buFontTx/>
                <a:buNone/>
              </a:pPr>
              <a:r>
                <a:rPr lang="en-US" altLang="en-US" sz="1540" b="1">
                  <a:solidFill>
                    <a:srgbClr val="292900"/>
                  </a:solidFill>
                  <a:cs typeface="Angsana New" pitchFamily="18" charset="-34"/>
                </a:rPr>
                <a:t>Records systems</a:t>
              </a:r>
              <a:endParaRPr lang="th-TH" altLang="en-US" sz="1540" b="1">
                <a:solidFill>
                  <a:srgbClr val="292900"/>
                </a:solidFill>
                <a:cs typeface="Angsana New" pitchFamily="18" charset="-34"/>
              </a:endParaRPr>
            </a:p>
          </p:txBody>
        </p:sp>
      </p:grpSp>
      <p:grpSp>
        <p:nvGrpSpPr>
          <p:cNvPr id="7173" name="Group 11"/>
          <p:cNvGrpSpPr>
            <a:grpSpLocks/>
          </p:cNvGrpSpPr>
          <p:nvPr/>
        </p:nvGrpSpPr>
        <p:grpSpPr bwMode="auto">
          <a:xfrm>
            <a:off x="2430780" y="4472937"/>
            <a:ext cx="2095500" cy="798036"/>
            <a:chOff x="1584" y="1786"/>
            <a:chExt cx="1200" cy="432"/>
          </a:xfrm>
        </p:grpSpPr>
        <p:sp>
          <p:nvSpPr>
            <p:cNvPr id="7192" name="AutoShape 12"/>
            <p:cNvSpPr>
              <a:spLocks noChangeArrowheads="1"/>
            </p:cNvSpPr>
            <p:nvPr/>
          </p:nvSpPr>
          <p:spPr bwMode="auto">
            <a:xfrm>
              <a:off x="1584" y="1786"/>
              <a:ext cx="1200" cy="432"/>
            </a:xfrm>
            <a:prstGeom prst="roundRect">
              <a:avLst>
                <a:gd name="adj" fmla="val 16667"/>
              </a:avLst>
            </a:prstGeom>
            <a:gradFill rotWithShape="1">
              <a:gsLst>
                <a:gs pos="0">
                  <a:srgbClr val="FF9933"/>
                </a:gs>
                <a:gs pos="100000">
                  <a:srgbClr val="FFD5AB"/>
                </a:gs>
              </a:gsLst>
              <a:path path="shape">
                <a:fillToRect l="50000" t="50000" r="50000" b="50000"/>
              </a:path>
            </a:gradFill>
            <a:ln w="9525">
              <a:solidFill>
                <a:srgbClr val="FF9933"/>
              </a:solidFill>
              <a:round/>
              <a:headEnd/>
              <a:tailEnd/>
            </a:ln>
          </p:spPr>
          <p:txBody>
            <a:bodyPr wrap="none" anchor="ct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endParaRPr lang="en-US" altLang="en-US" sz="1980">
                <a:solidFill>
                  <a:srgbClr val="FFFFFF"/>
                </a:solidFill>
              </a:endParaRPr>
            </a:p>
          </p:txBody>
        </p:sp>
        <p:sp>
          <p:nvSpPr>
            <p:cNvPr id="7193" name="Text Box 13"/>
            <p:cNvSpPr txBox="1">
              <a:spLocks noChangeArrowheads="1"/>
            </p:cNvSpPr>
            <p:nvPr/>
          </p:nvSpPr>
          <p:spPr bwMode="auto">
            <a:xfrm>
              <a:off x="1758" y="1834"/>
              <a:ext cx="816"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US" altLang="en-US" sz="1760" b="1">
                  <a:solidFill>
                    <a:srgbClr val="292900"/>
                  </a:solidFill>
                  <a:cs typeface="Angsana New" pitchFamily="18" charset="-34"/>
                </a:rPr>
                <a:t>Pop based</a:t>
              </a:r>
              <a:br>
                <a:rPr lang="en-US" altLang="en-US" sz="1760" b="1">
                  <a:solidFill>
                    <a:srgbClr val="292900"/>
                  </a:solidFill>
                  <a:cs typeface="Angsana New" pitchFamily="18" charset="-34"/>
                </a:rPr>
              </a:br>
              <a:r>
                <a:rPr lang="en-US" altLang="en-US" sz="1760" b="1">
                  <a:solidFill>
                    <a:srgbClr val="292900"/>
                  </a:solidFill>
                  <a:cs typeface="Angsana New" pitchFamily="18" charset="-34"/>
                </a:rPr>
                <a:t> surveys</a:t>
              </a:r>
              <a:endParaRPr lang="th-TH" altLang="en-US" sz="1760" b="1">
                <a:solidFill>
                  <a:srgbClr val="292900"/>
                </a:solidFill>
                <a:cs typeface="Angsana New" pitchFamily="18" charset="-34"/>
              </a:endParaRPr>
            </a:p>
          </p:txBody>
        </p:sp>
      </p:grpSp>
      <p:grpSp>
        <p:nvGrpSpPr>
          <p:cNvPr id="7174" name="Group 14"/>
          <p:cNvGrpSpPr>
            <a:grpSpLocks/>
          </p:cNvGrpSpPr>
          <p:nvPr/>
        </p:nvGrpSpPr>
        <p:grpSpPr bwMode="auto">
          <a:xfrm>
            <a:off x="1005840" y="3383284"/>
            <a:ext cx="2263140" cy="796291"/>
            <a:chOff x="528" y="1758"/>
            <a:chExt cx="1296" cy="432"/>
          </a:xfrm>
        </p:grpSpPr>
        <p:sp>
          <p:nvSpPr>
            <p:cNvPr id="7190" name="AutoShape 15"/>
            <p:cNvSpPr>
              <a:spLocks noChangeArrowheads="1"/>
            </p:cNvSpPr>
            <p:nvPr/>
          </p:nvSpPr>
          <p:spPr bwMode="auto">
            <a:xfrm>
              <a:off x="528" y="1758"/>
              <a:ext cx="1296" cy="432"/>
            </a:xfrm>
            <a:prstGeom prst="roundRect">
              <a:avLst>
                <a:gd name="adj" fmla="val 16667"/>
              </a:avLst>
            </a:prstGeom>
            <a:gradFill rotWithShape="1">
              <a:gsLst>
                <a:gs pos="0">
                  <a:srgbClr val="FF9933"/>
                </a:gs>
                <a:gs pos="100000">
                  <a:srgbClr val="FFC891"/>
                </a:gs>
              </a:gsLst>
              <a:path path="shape">
                <a:fillToRect l="50000" t="50000" r="50000" b="50000"/>
              </a:path>
            </a:gradFill>
            <a:ln w="9525">
              <a:solidFill>
                <a:srgbClr val="FF9933"/>
              </a:solidFill>
              <a:round/>
              <a:headEnd/>
              <a:tailEnd/>
            </a:ln>
          </p:spPr>
          <p:txBody>
            <a:bodyPr wrap="none" anchor="ct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endParaRPr lang="en-US" altLang="en-US" sz="1980">
                <a:solidFill>
                  <a:srgbClr val="FFFFFF"/>
                </a:solidFill>
              </a:endParaRPr>
            </a:p>
          </p:txBody>
        </p:sp>
        <p:sp>
          <p:nvSpPr>
            <p:cNvPr id="7191" name="Text Box 16"/>
            <p:cNvSpPr txBox="1">
              <a:spLocks noChangeArrowheads="1"/>
            </p:cNvSpPr>
            <p:nvPr/>
          </p:nvSpPr>
          <p:spPr bwMode="auto">
            <a:xfrm>
              <a:off x="768" y="1776"/>
              <a:ext cx="82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US" altLang="en-US" sz="1760" b="1">
                  <a:solidFill>
                    <a:srgbClr val="292900"/>
                  </a:solidFill>
                  <a:cs typeface="Angsana New" pitchFamily="18" charset="-34"/>
                </a:rPr>
                <a:t>Vital </a:t>
              </a:r>
              <a:br>
                <a:rPr lang="en-US" altLang="en-US" sz="1760" b="1">
                  <a:solidFill>
                    <a:srgbClr val="292900"/>
                  </a:solidFill>
                  <a:cs typeface="Angsana New" pitchFamily="18" charset="-34"/>
                </a:rPr>
              </a:br>
              <a:r>
                <a:rPr lang="en-US" altLang="en-US" sz="1760" b="1">
                  <a:solidFill>
                    <a:srgbClr val="292900"/>
                  </a:solidFill>
                  <a:cs typeface="Angsana New" pitchFamily="18" charset="-34"/>
                </a:rPr>
                <a:t>registration</a:t>
              </a:r>
              <a:endParaRPr lang="th-TH" altLang="en-US" sz="1760" b="1">
                <a:solidFill>
                  <a:srgbClr val="292900"/>
                </a:solidFill>
                <a:cs typeface="Angsana New" pitchFamily="18" charset="-34"/>
              </a:endParaRPr>
            </a:p>
          </p:txBody>
        </p:sp>
      </p:grpSp>
      <p:grpSp>
        <p:nvGrpSpPr>
          <p:cNvPr id="7175" name="Group 17"/>
          <p:cNvGrpSpPr>
            <a:grpSpLocks/>
          </p:cNvGrpSpPr>
          <p:nvPr/>
        </p:nvGrpSpPr>
        <p:grpSpPr bwMode="auto">
          <a:xfrm>
            <a:off x="335280" y="2209800"/>
            <a:ext cx="1760220" cy="796290"/>
            <a:chOff x="288" y="592"/>
            <a:chExt cx="1008" cy="432"/>
          </a:xfrm>
        </p:grpSpPr>
        <p:sp>
          <p:nvSpPr>
            <p:cNvPr id="7188" name="AutoShape 18"/>
            <p:cNvSpPr>
              <a:spLocks noChangeArrowheads="1"/>
            </p:cNvSpPr>
            <p:nvPr/>
          </p:nvSpPr>
          <p:spPr bwMode="auto">
            <a:xfrm>
              <a:off x="288" y="592"/>
              <a:ext cx="1008" cy="432"/>
            </a:xfrm>
            <a:prstGeom prst="roundRect">
              <a:avLst>
                <a:gd name="adj" fmla="val 16667"/>
              </a:avLst>
            </a:prstGeom>
            <a:gradFill rotWithShape="1">
              <a:gsLst>
                <a:gs pos="0">
                  <a:srgbClr val="FF9933"/>
                </a:gs>
                <a:gs pos="100000">
                  <a:srgbClr val="FFC58A"/>
                </a:gs>
              </a:gsLst>
              <a:path path="shape">
                <a:fillToRect l="50000" t="50000" r="50000" b="50000"/>
              </a:path>
            </a:gradFill>
            <a:ln w="9525">
              <a:solidFill>
                <a:srgbClr val="FF9933"/>
              </a:solidFill>
              <a:round/>
              <a:headEnd/>
              <a:tailEnd/>
            </a:ln>
          </p:spPr>
          <p:txBody>
            <a:bodyPr wrap="none" anchor="ct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endParaRPr lang="en-US" altLang="en-US" sz="1980">
                <a:solidFill>
                  <a:srgbClr val="FFFFFF"/>
                </a:solidFill>
              </a:endParaRPr>
            </a:p>
          </p:txBody>
        </p:sp>
        <p:sp>
          <p:nvSpPr>
            <p:cNvPr id="7189" name="Text Box 19"/>
            <p:cNvSpPr txBox="1">
              <a:spLocks noChangeArrowheads="1"/>
            </p:cNvSpPr>
            <p:nvPr/>
          </p:nvSpPr>
          <p:spPr bwMode="auto">
            <a:xfrm>
              <a:off x="446" y="688"/>
              <a:ext cx="5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US" altLang="en-US" sz="1760" b="1">
                  <a:solidFill>
                    <a:srgbClr val="292900"/>
                  </a:solidFill>
                  <a:cs typeface="Angsana New" pitchFamily="18" charset="-34"/>
                </a:rPr>
                <a:t>Census</a:t>
              </a:r>
              <a:endParaRPr lang="th-TH" altLang="en-US" sz="1760" b="1">
                <a:solidFill>
                  <a:srgbClr val="292900"/>
                </a:solidFill>
                <a:cs typeface="Angsana New" pitchFamily="18" charset="-34"/>
              </a:endParaRPr>
            </a:p>
          </p:txBody>
        </p:sp>
      </p:grpSp>
      <p:sp>
        <p:nvSpPr>
          <p:cNvPr id="7176" name="Text Box 20"/>
          <p:cNvSpPr txBox="1">
            <a:spLocks noChangeArrowheads="1"/>
          </p:cNvSpPr>
          <p:nvPr/>
        </p:nvSpPr>
        <p:spPr bwMode="auto">
          <a:xfrm>
            <a:off x="1424940" y="6048058"/>
            <a:ext cx="26180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GB" altLang="en-US" sz="2200" b="1" dirty="0">
                <a:latin typeface="Century Gothic" panose="020B0502020202020204" pitchFamily="34" charset="0"/>
                <a:cs typeface="Angsana New" pitchFamily="18" charset="-34"/>
              </a:rPr>
              <a:t>Population-based</a:t>
            </a:r>
          </a:p>
          <a:p>
            <a:pPr eaLnBrk="1" hangingPunct="1">
              <a:spcBef>
                <a:spcPct val="0"/>
              </a:spcBef>
              <a:spcAft>
                <a:spcPct val="0"/>
              </a:spcAft>
              <a:buClrTx/>
              <a:buFontTx/>
              <a:buNone/>
            </a:pPr>
            <a:r>
              <a:rPr lang="en-GB" altLang="en-US" sz="2200" b="1" dirty="0">
                <a:latin typeface="Century Gothic" panose="020B0502020202020204" pitchFamily="34" charset="0"/>
                <a:cs typeface="Angsana New" pitchFamily="18" charset="-34"/>
              </a:rPr>
              <a:t>data sources</a:t>
            </a:r>
            <a:endParaRPr lang="en-US" altLang="en-US" sz="2200" b="1" dirty="0">
              <a:latin typeface="Century Gothic" panose="020B0502020202020204" pitchFamily="34" charset="0"/>
              <a:cs typeface="Angsana New" pitchFamily="18" charset="-34"/>
            </a:endParaRPr>
          </a:p>
        </p:txBody>
      </p:sp>
      <p:sp>
        <p:nvSpPr>
          <p:cNvPr id="7177" name="Text Box 21"/>
          <p:cNvSpPr txBox="1">
            <a:spLocks noChangeArrowheads="1"/>
          </p:cNvSpPr>
          <p:nvPr/>
        </p:nvSpPr>
        <p:spPr bwMode="auto">
          <a:xfrm>
            <a:off x="5280661" y="6048058"/>
            <a:ext cx="50449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hlink"/>
              </a:buClr>
              <a:buFont typeface="Wingdings" pitchFamily="2" charset="2"/>
              <a:buChar char="§"/>
              <a:defRPr sz="2600">
                <a:solidFill>
                  <a:schemeClr val="tx1"/>
                </a:solidFill>
                <a:latin typeface="Arial" pitchFamily="34" charset="0"/>
              </a:defRPr>
            </a:lvl1pPr>
            <a:lvl2pPr marL="742950" indent="-285750" eaLnBrk="0" hangingPunct="0">
              <a:spcBef>
                <a:spcPct val="20000"/>
              </a:spcBef>
              <a:spcAft>
                <a:spcPct val="20000"/>
              </a:spcAft>
              <a:buClr>
                <a:schemeClr val="hlink"/>
              </a:buClr>
              <a:buFont typeface="Wingdings" pitchFamily="2" charset="2"/>
              <a:buChar char="§"/>
              <a:defRPr sz="2400">
                <a:solidFill>
                  <a:schemeClr val="tx1"/>
                </a:solidFill>
                <a:latin typeface="Arial" pitchFamily="34" charset="0"/>
              </a:defRPr>
            </a:lvl2pPr>
            <a:lvl3pPr marL="11430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3pPr>
            <a:lvl4pPr marL="16002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4pPr>
            <a:lvl5pPr marL="2057400" indent="-228600" eaLnBrk="0"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5pPr>
            <a:lvl6pPr marL="25146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6pPr>
            <a:lvl7pPr marL="29718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7pPr>
            <a:lvl8pPr marL="34290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8pPr>
            <a:lvl9pPr marL="3886200" indent="-228600" eaLnBrk="0" fontAlgn="base" hangingPunct="0">
              <a:spcBef>
                <a:spcPct val="20000"/>
              </a:spcBef>
              <a:spcAft>
                <a:spcPct val="20000"/>
              </a:spcAft>
              <a:buClr>
                <a:schemeClr val="hlink"/>
              </a:buClr>
              <a:buFont typeface="Wingdings" pitchFamily="2" charset="2"/>
              <a:buChar char="§"/>
              <a:defRPr sz="2200">
                <a:solidFill>
                  <a:schemeClr val="tx1"/>
                </a:solidFill>
                <a:latin typeface="Arial" pitchFamily="34" charset="0"/>
              </a:defRPr>
            </a:lvl9pPr>
          </a:lstStyle>
          <a:p>
            <a:pPr eaLnBrk="1" hangingPunct="1">
              <a:spcBef>
                <a:spcPct val="0"/>
              </a:spcBef>
              <a:spcAft>
                <a:spcPct val="0"/>
              </a:spcAft>
              <a:buClrTx/>
              <a:buFontTx/>
              <a:buNone/>
            </a:pPr>
            <a:r>
              <a:rPr lang="en-GB" altLang="en-US" sz="2200" b="1" dirty="0">
                <a:latin typeface="Century Gothic" panose="020B0502020202020204" pitchFamily="34" charset="0"/>
                <a:cs typeface="Angsana New" pitchFamily="18" charset="-34"/>
              </a:rPr>
              <a:t>Facility- and community-based </a:t>
            </a:r>
          </a:p>
          <a:p>
            <a:pPr eaLnBrk="1" hangingPunct="1">
              <a:spcBef>
                <a:spcPct val="0"/>
              </a:spcBef>
              <a:spcAft>
                <a:spcPct val="0"/>
              </a:spcAft>
              <a:buClrTx/>
              <a:buFontTx/>
              <a:buNone/>
            </a:pPr>
            <a:r>
              <a:rPr lang="en-GB" altLang="en-US" sz="2200" b="1" dirty="0">
                <a:latin typeface="Century Gothic" panose="020B0502020202020204" pitchFamily="34" charset="0"/>
                <a:cs typeface="Angsana New" pitchFamily="18" charset="-34"/>
              </a:rPr>
              <a:t>information systems--also called </a:t>
            </a:r>
          </a:p>
          <a:p>
            <a:pPr eaLnBrk="1" hangingPunct="1">
              <a:spcBef>
                <a:spcPct val="0"/>
              </a:spcBef>
              <a:spcAft>
                <a:spcPct val="0"/>
              </a:spcAft>
              <a:buClrTx/>
              <a:buFontTx/>
              <a:buNone/>
            </a:pPr>
            <a:r>
              <a:rPr lang="en-GB" altLang="en-US" sz="2200" b="1" dirty="0">
                <a:latin typeface="Century Gothic" panose="020B0502020202020204" pitchFamily="34" charset="0"/>
                <a:cs typeface="Angsana New" pitchFamily="18" charset="-34"/>
              </a:rPr>
              <a:t>routine health information </a:t>
            </a:r>
          </a:p>
          <a:p>
            <a:pPr eaLnBrk="1" hangingPunct="1">
              <a:spcBef>
                <a:spcPct val="0"/>
              </a:spcBef>
              <a:spcAft>
                <a:spcPct val="0"/>
              </a:spcAft>
              <a:buClrTx/>
              <a:buNone/>
            </a:pPr>
            <a:r>
              <a:rPr lang="en-GB" altLang="en-US" sz="2200" b="1" dirty="0">
                <a:latin typeface="Century Gothic" panose="020B0502020202020204" pitchFamily="34" charset="0"/>
                <a:cs typeface="Angsana New" pitchFamily="18" charset="-34"/>
              </a:rPr>
              <a:t>systems (RHIS)</a:t>
            </a:r>
            <a:endParaRPr lang="en-US" altLang="en-US" sz="2200" b="1" dirty="0">
              <a:solidFill>
                <a:srgbClr val="FFFF00"/>
              </a:solidFill>
              <a:latin typeface="Century Gothic" panose="020B0502020202020204" pitchFamily="34" charset="0"/>
              <a:cs typeface="Angsana New" pitchFamily="18" charset="-34"/>
            </a:endParaRPr>
          </a:p>
        </p:txBody>
      </p:sp>
      <p:sp>
        <p:nvSpPr>
          <p:cNvPr id="7178" name="Line 22"/>
          <p:cNvSpPr>
            <a:spLocks noChangeShapeType="1"/>
          </p:cNvSpPr>
          <p:nvPr/>
        </p:nvSpPr>
        <p:spPr bwMode="auto">
          <a:xfrm flipH="1">
            <a:off x="419100" y="5981700"/>
            <a:ext cx="4442460"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980"/>
          </a:p>
        </p:txBody>
      </p:sp>
      <p:sp>
        <p:nvSpPr>
          <p:cNvPr id="7179" name="Line 23"/>
          <p:cNvSpPr>
            <a:spLocks noChangeShapeType="1"/>
          </p:cNvSpPr>
          <p:nvPr/>
        </p:nvSpPr>
        <p:spPr bwMode="auto">
          <a:xfrm>
            <a:off x="5280660" y="5981700"/>
            <a:ext cx="4358640"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980"/>
          </a:p>
        </p:txBody>
      </p:sp>
      <p:cxnSp>
        <p:nvCxnSpPr>
          <p:cNvPr id="7180" name="AutoShape 24"/>
          <p:cNvCxnSpPr>
            <a:cxnSpLocks noChangeShapeType="1"/>
            <a:stCxn id="7188" idx="2"/>
            <a:endCxn id="7190" idx="0"/>
          </p:cNvCxnSpPr>
          <p:nvPr/>
        </p:nvCxnSpPr>
        <p:spPr bwMode="auto">
          <a:xfrm rot="16200000" flipH="1">
            <a:off x="1487805" y="2733675"/>
            <a:ext cx="377190" cy="922020"/>
          </a:xfrm>
          <a:prstGeom prst="bentConnector3">
            <a:avLst>
              <a:gd name="adj1" fmla="val 50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7181" name="AutoShape 25"/>
          <p:cNvCxnSpPr>
            <a:cxnSpLocks noChangeShapeType="1"/>
            <a:stCxn id="7190" idx="2"/>
            <a:endCxn id="7192" idx="0"/>
          </p:cNvCxnSpPr>
          <p:nvPr/>
        </p:nvCxnSpPr>
        <p:spPr bwMode="auto">
          <a:xfrm rot="16200000" flipH="1">
            <a:off x="2661285" y="3655695"/>
            <a:ext cx="293370" cy="1341120"/>
          </a:xfrm>
          <a:prstGeom prst="bentConnector3">
            <a:avLst>
              <a:gd name="adj1" fmla="val 50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7182" name="AutoShape 26"/>
          <p:cNvCxnSpPr>
            <a:cxnSpLocks noChangeShapeType="1"/>
            <a:stCxn id="7192" idx="3"/>
            <a:endCxn id="7194" idx="1"/>
          </p:cNvCxnSpPr>
          <p:nvPr/>
        </p:nvCxnSpPr>
        <p:spPr bwMode="auto">
          <a:xfrm>
            <a:off x="4526280" y="4872832"/>
            <a:ext cx="54483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83" name="AutoShape 27"/>
          <p:cNvCxnSpPr>
            <a:cxnSpLocks noChangeShapeType="1"/>
            <a:stCxn id="7197" idx="2"/>
            <a:endCxn id="7194" idx="0"/>
          </p:cNvCxnSpPr>
          <p:nvPr/>
        </p:nvCxnSpPr>
        <p:spPr bwMode="auto">
          <a:xfrm rot="5400000">
            <a:off x="6539460" y="3758477"/>
            <a:ext cx="220523" cy="1208405"/>
          </a:xfrm>
          <a:prstGeom prst="bentConnector3">
            <a:avLst>
              <a:gd name="adj1" fmla="val 50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7184" name="AutoShape 28"/>
          <p:cNvCxnSpPr>
            <a:cxnSpLocks noChangeShapeType="1"/>
          </p:cNvCxnSpPr>
          <p:nvPr/>
        </p:nvCxnSpPr>
        <p:spPr bwMode="auto">
          <a:xfrm rot="-5400000">
            <a:off x="7737634" y="2524126"/>
            <a:ext cx="403384" cy="1227613"/>
          </a:xfrm>
          <a:prstGeom prst="bentConnector3">
            <a:avLst>
              <a:gd name="adj1" fmla="val 4978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7185" name="AutoShape 29"/>
          <p:cNvCxnSpPr>
            <a:cxnSpLocks noChangeShapeType="1"/>
            <a:stCxn id="7188" idx="0"/>
            <a:endCxn id="7198" idx="0"/>
          </p:cNvCxnSpPr>
          <p:nvPr/>
        </p:nvCxnSpPr>
        <p:spPr bwMode="auto">
          <a:xfrm rot="-5400000">
            <a:off x="4803934" y="-1445101"/>
            <a:ext cx="66358" cy="7243445"/>
          </a:xfrm>
          <a:prstGeom prst="bentConnector3">
            <a:avLst>
              <a:gd name="adj1" fmla="val 478949"/>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7186" name="Rectangle 30"/>
          <p:cNvSpPr>
            <a:spLocks noGrp="1" noChangeArrowheads="1"/>
          </p:cNvSpPr>
          <p:nvPr>
            <p:ph type="title"/>
          </p:nvPr>
        </p:nvSpPr>
        <p:spPr>
          <a:xfrm>
            <a:off x="10120" y="125143"/>
            <a:ext cx="10058400" cy="1083374"/>
          </a:xfrm>
          <a:solidFill>
            <a:srgbClr val="FFC000"/>
          </a:solidFill>
        </p:spPr>
        <p:txBody>
          <a:bodyPr>
            <a:normAutofit/>
          </a:bodyPr>
          <a:lstStyle/>
          <a:p>
            <a:r>
              <a:rPr lang="en-US" altLang="en-US" sz="3080" b="1" dirty="0">
                <a:solidFill>
                  <a:schemeClr val="bg1"/>
                </a:solidFill>
                <a:latin typeface="Century Gothic" panose="020B0502020202020204" pitchFamily="34" charset="0"/>
              </a:rPr>
              <a:t>Health Information System: Data Sources </a:t>
            </a:r>
            <a:br>
              <a:rPr lang="en-US" altLang="en-US" sz="3080" b="1" dirty="0">
                <a:solidFill>
                  <a:schemeClr val="bg1"/>
                </a:solidFill>
                <a:latin typeface="Century Gothic" panose="020B0502020202020204" pitchFamily="34" charset="0"/>
              </a:rPr>
            </a:br>
            <a:r>
              <a:rPr lang="en-US" altLang="en-US" sz="3080" b="1" dirty="0">
                <a:solidFill>
                  <a:schemeClr val="bg1"/>
                </a:solidFill>
                <a:latin typeface="Century Gothic" panose="020B0502020202020204" pitchFamily="34" charset="0"/>
              </a:rPr>
              <a:t>(HMN, 2008)</a:t>
            </a:r>
          </a:p>
        </p:txBody>
      </p:sp>
      <p:sp>
        <p:nvSpPr>
          <p:cNvPr id="31" name="Oval 30"/>
          <p:cNvSpPr/>
          <p:nvPr/>
        </p:nvSpPr>
        <p:spPr>
          <a:xfrm>
            <a:off x="4861560" y="1539240"/>
            <a:ext cx="5196840" cy="611886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80">
              <a:solidFill>
                <a:srgbClr val="FFFFFF"/>
              </a:solidFill>
            </a:endParaRPr>
          </a:p>
        </p:txBody>
      </p:sp>
    </p:spTree>
    <p:extLst>
      <p:ext uri="{BB962C8B-B14F-4D97-AF65-F5344CB8AC3E}">
        <p14:creationId xmlns:p14="http://schemas.microsoft.com/office/powerpoint/2010/main" val="2775031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3FE94BC-3124-4712-BD59-703E979F4F96}"/>
              </a:ext>
            </a:extLst>
          </p:cNvPr>
          <p:cNvSpPr>
            <a:spLocks noGrp="1"/>
          </p:cNvSpPr>
          <p:nvPr>
            <p:ph type="title"/>
          </p:nvPr>
        </p:nvSpPr>
        <p:spPr>
          <a:xfrm>
            <a:off x="0" y="114300"/>
            <a:ext cx="10058400" cy="1005840"/>
          </a:xfrm>
          <a:solidFill>
            <a:srgbClr val="FFC000"/>
          </a:solidFill>
        </p:spPr>
        <p:txBody>
          <a:bodyPr/>
          <a:lstStyle/>
          <a:p>
            <a:r>
              <a:rPr lang="en-US" altLang="en-US" sz="3080" b="1" dirty="0">
                <a:solidFill>
                  <a:schemeClr val="bg1"/>
                </a:solidFill>
                <a:latin typeface="Century Gothic" panose="020B0502020202020204" pitchFamily="34" charset="0"/>
              </a:rPr>
              <a:t>Constraints to Using Data in Decision Making in Health</a:t>
            </a:r>
          </a:p>
        </p:txBody>
      </p:sp>
      <p:sp>
        <p:nvSpPr>
          <p:cNvPr id="3" name="Content Placeholder 2">
            <a:extLst>
              <a:ext uri="{FF2B5EF4-FFF2-40B4-BE49-F238E27FC236}">
                <a16:creationId xmlns:a16="http://schemas.microsoft.com/office/drawing/2014/main" id="{05416CBB-DA66-4DEF-B668-8DF35F72E47D}"/>
              </a:ext>
            </a:extLst>
          </p:cNvPr>
          <p:cNvSpPr>
            <a:spLocks noGrp="1"/>
          </p:cNvSpPr>
          <p:nvPr>
            <p:ph idx="1"/>
          </p:nvPr>
        </p:nvSpPr>
        <p:spPr>
          <a:xfrm>
            <a:off x="502920" y="1600200"/>
            <a:ext cx="9278007" cy="6051220"/>
          </a:xfrm>
        </p:spPr>
        <p:txBody>
          <a:bodyPr>
            <a:normAutofit/>
          </a:bodyPr>
          <a:lstStyle/>
          <a:p>
            <a:pPr marL="457200" indent="-457200">
              <a:buFont typeface="Arial" panose="020B0604020202020204" pitchFamily="34" charset="0"/>
              <a:buChar char="•"/>
              <a:defRPr/>
            </a:pPr>
            <a:r>
              <a:rPr lang="en-US" sz="2400" dirty="0">
                <a:latin typeface="Century Gothic" panose="020B0502020202020204" pitchFamily="34" charset="0"/>
              </a:rPr>
              <a:t>Insufficient access to data </a:t>
            </a:r>
          </a:p>
          <a:p>
            <a:pPr marL="457200" indent="-457200">
              <a:buFont typeface="Arial" panose="020B0604020202020204" pitchFamily="34" charset="0"/>
              <a:buChar char="•"/>
              <a:defRPr/>
            </a:pPr>
            <a:r>
              <a:rPr lang="en-US" sz="2400" dirty="0">
                <a:latin typeface="Century Gothic" panose="020B0502020202020204" pitchFamily="34" charset="0"/>
              </a:rPr>
              <a:t>Poor data quality</a:t>
            </a:r>
          </a:p>
          <a:p>
            <a:pPr marL="457200" indent="-457200">
              <a:buFont typeface="Arial" panose="020B0604020202020204" pitchFamily="34" charset="0"/>
              <a:buChar char="•"/>
              <a:defRPr/>
            </a:pPr>
            <a:r>
              <a:rPr lang="en-US" sz="2400" dirty="0">
                <a:latin typeface="Century Gothic" panose="020B0502020202020204" pitchFamily="34" charset="0"/>
              </a:rPr>
              <a:t>Insufficient institutional support for data collection and use</a:t>
            </a:r>
          </a:p>
          <a:p>
            <a:pPr marL="457200" indent="-457200">
              <a:buFont typeface="Arial" panose="020B0604020202020204" pitchFamily="34" charset="0"/>
              <a:buChar char="•"/>
              <a:defRPr/>
            </a:pPr>
            <a:r>
              <a:rPr lang="en-US" sz="2400" dirty="0">
                <a:latin typeface="Century Gothic" panose="020B0502020202020204" pitchFamily="34" charset="0"/>
              </a:rPr>
              <a:t>Insufficient skills to analyze, interpret and use data</a:t>
            </a:r>
          </a:p>
          <a:p>
            <a:pPr marL="457200" indent="-457200">
              <a:buFont typeface="Arial" panose="020B0604020202020204" pitchFamily="34" charset="0"/>
              <a:buChar char="•"/>
              <a:defRPr/>
            </a:pPr>
            <a:r>
              <a:rPr lang="en-US" altLang="en-US" sz="2400" dirty="0">
                <a:latin typeface="Century Gothic" panose="020B0502020202020204" pitchFamily="34" charset="0"/>
              </a:rPr>
              <a:t>Intuition-based decision making</a:t>
            </a:r>
            <a:endParaRPr lang="en-US" sz="2400" dirty="0">
              <a:latin typeface="Century Gothic" panose="020B0502020202020204" pitchFamily="34" charset="0"/>
            </a:endParaRPr>
          </a:p>
          <a:p>
            <a:pPr marL="457200" indent="-457200">
              <a:buFont typeface="Arial" panose="020B0604020202020204" pitchFamily="34" charset="0"/>
              <a:buChar char="•"/>
              <a:defRPr/>
            </a:pPr>
            <a:r>
              <a:rPr lang="en-US" sz="2400" dirty="0">
                <a:latin typeface="Century Gothic" panose="020B0502020202020204" pitchFamily="34" charset="0"/>
              </a:rPr>
              <a:t>Lack of coordination</a:t>
            </a:r>
          </a:p>
          <a:p>
            <a:pPr marL="457200" indent="-457200">
              <a:buFont typeface="Arial" panose="020B0604020202020204" pitchFamily="34" charset="0"/>
              <a:buChar char="•"/>
              <a:defRPr/>
            </a:pPr>
            <a:r>
              <a:rPr lang="en-US" sz="2400" dirty="0">
                <a:latin typeface="Century Gothic" panose="020B0502020202020204" pitchFamily="34" charset="0"/>
              </a:rPr>
              <a:t>Inadequate ICT infrastructure</a:t>
            </a:r>
          </a:p>
          <a:p>
            <a:pPr marL="457200" indent="-457200">
              <a:buFont typeface="Arial" panose="020B0604020202020204" pitchFamily="34" charset="0"/>
              <a:buChar char="•"/>
              <a:defRPr/>
            </a:pPr>
            <a:r>
              <a:rPr lang="en-US" sz="2400" dirty="0">
                <a:latin typeface="Century Gothic" panose="020B0502020202020204" pitchFamily="34" charset="0"/>
              </a:rPr>
              <a:t>Lack of incentive</a:t>
            </a:r>
          </a:p>
          <a:p>
            <a:pPr marL="457200" indent="-457200">
              <a:buFont typeface="Arial" panose="020B0604020202020204" pitchFamily="34" charset="0"/>
              <a:buChar char="•"/>
              <a:defRPr/>
            </a:pPr>
            <a:r>
              <a:rPr lang="en-US" sz="2400" dirty="0">
                <a:latin typeface="Century Gothic" panose="020B0502020202020204" pitchFamily="34" charset="0"/>
              </a:rPr>
              <a:t>Lack of integration/interoperability (HMIS-LMIS)</a:t>
            </a:r>
          </a:p>
          <a:p>
            <a:pPr marL="457200" indent="-457200">
              <a:buFont typeface="Arial" panose="020B0604020202020204" pitchFamily="34" charset="0"/>
              <a:buChar char="•"/>
              <a:defRPr/>
            </a:pPr>
            <a:r>
              <a:rPr lang="en-US" sz="2400" dirty="0">
                <a:latin typeface="Century Gothic" panose="020B0502020202020204" pitchFamily="34" charset="0"/>
              </a:rPr>
              <a:t>Weak feedback mechanism and data governance </a:t>
            </a:r>
          </a:p>
          <a:p>
            <a:pPr marL="457200" indent="-457200">
              <a:buFont typeface="Arial" panose="020B0604020202020204" pitchFamily="34" charset="0"/>
              <a:buChar char="•"/>
              <a:defRPr/>
            </a:pPr>
            <a:r>
              <a:rPr lang="en-US" sz="2400" dirty="0">
                <a:latin typeface="Century Gothic" panose="020B0502020202020204" pitchFamily="34" charset="0"/>
              </a:rPr>
              <a:t>Behavioral factors (e.g. Motivation)</a:t>
            </a:r>
          </a:p>
          <a:p>
            <a:pPr>
              <a:defRPr/>
            </a:pPr>
            <a:endParaRPr lang="en-US" sz="2400" dirty="0">
              <a:latin typeface="Century Gothic" panose="020B0502020202020204" pitchFamily="34" charset="0"/>
            </a:endParaRPr>
          </a:p>
          <a:p>
            <a:pPr>
              <a:defRPr/>
            </a:pPr>
            <a:endParaRPr lang="en-US" sz="2400" dirty="0">
              <a:latin typeface="Century Gothic" panose="020B0502020202020204" pitchFamily="34" charset="0"/>
            </a:endParaRPr>
          </a:p>
        </p:txBody>
      </p:sp>
    </p:spTree>
    <p:extLst>
      <p:ext uri="{BB962C8B-B14F-4D97-AF65-F5344CB8AC3E}">
        <p14:creationId xmlns:p14="http://schemas.microsoft.com/office/powerpoint/2010/main" val="238973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4EDE-2279-4DFA-9581-6A3DF4257A83}"/>
              </a:ext>
            </a:extLst>
          </p:cNvPr>
          <p:cNvSpPr>
            <a:spLocks noGrp="1"/>
          </p:cNvSpPr>
          <p:nvPr>
            <p:ph type="title"/>
          </p:nvPr>
        </p:nvSpPr>
        <p:spPr>
          <a:xfrm>
            <a:off x="0" y="114300"/>
            <a:ext cx="10058400" cy="845869"/>
          </a:xfrm>
          <a:solidFill>
            <a:srgbClr val="FFC000"/>
          </a:solidFill>
        </p:spPr>
        <p:txBody>
          <a:bodyPr>
            <a:normAutofit/>
          </a:bodyPr>
          <a:lstStyle/>
          <a:p>
            <a:r>
              <a:rPr lang="en-US" sz="3080" b="1" dirty="0">
                <a:solidFill>
                  <a:schemeClr val="bg1"/>
                </a:solidFill>
                <a:latin typeface="Century Gothic" panose="020B0502020202020204" pitchFamily="34" charset="0"/>
              </a:rPr>
              <a:t>Routine Health Information System- Indicators</a:t>
            </a:r>
          </a:p>
        </p:txBody>
      </p:sp>
      <p:sp>
        <p:nvSpPr>
          <p:cNvPr id="3" name="Content Placeholder 2">
            <a:extLst>
              <a:ext uri="{FF2B5EF4-FFF2-40B4-BE49-F238E27FC236}">
                <a16:creationId xmlns:a16="http://schemas.microsoft.com/office/drawing/2014/main" id="{FE7E3747-F4EF-48DA-89E2-E715CB8118A0}"/>
              </a:ext>
            </a:extLst>
          </p:cNvPr>
          <p:cNvSpPr>
            <a:spLocks noGrp="1"/>
          </p:cNvSpPr>
          <p:nvPr>
            <p:ph idx="1"/>
          </p:nvPr>
        </p:nvSpPr>
        <p:spPr>
          <a:xfrm>
            <a:off x="691515" y="1600200"/>
            <a:ext cx="9131475" cy="5745744"/>
          </a:xfrm>
        </p:spPr>
        <p:txBody>
          <a:bodyPr>
            <a:normAutofit/>
          </a:bodyPr>
          <a:lstStyle/>
          <a:p>
            <a:pPr marL="457200" indent="-457200">
              <a:buFont typeface="Arial" panose="020B0604020202020204" pitchFamily="34" charset="0"/>
              <a:buChar char="•"/>
            </a:pPr>
            <a:r>
              <a:rPr lang="en-US" sz="2400" dirty="0">
                <a:latin typeface="Century Gothic" panose="020B0502020202020204" pitchFamily="34" charset="0"/>
              </a:rPr>
              <a:t>ANC coverage (at least 4 visits)</a:t>
            </a:r>
          </a:p>
          <a:p>
            <a:pPr marL="457200" indent="-457200">
              <a:buFont typeface="Arial" panose="020B0604020202020204" pitchFamily="34" charset="0"/>
              <a:buChar char="•"/>
            </a:pPr>
            <a:r>
              <a:rPr lang="en-US" sz="2400" dirty="0">
                <a:latin typeface="Century Gothic" panose="020B0502020202020204" pitchFamily="34" charset="0"/>
              </a:rPr>
              <a:t>Institutional birth</a:t>
            </a:r>
          </a:p>
          <a:p>
            <a:pPr marL="457200" indent="-457200">
              <a:buFont typeface="Arial" panose="020B0604020202020204" pitchFamily="34" charset="0"/>
              <a:buChar char="•"/>
            </a:pPr>
            <a:r>
              <a:rPr lang="en-US" sz="2400" dirty="0">
                <a:latin typeface="Century Gothic" panose="020B0502020202020204" pitchFamily="34" charset="0"/>
              </a:rPr>
              <a:t>Number of districts submitting performance monitoring report through DHIS 2 </a:t>
            </a:r>
          </a:p>
          <a:p>
            <a:pPr marL="457200" indent="-457200">
              <a:buFont typeface="Arial" panose="020B0604020202020204" pitchFamily="34" charset="0"/>
              <a:buChar char="•"/>
            </a:pPr>
            <a:r>
              <a:rPr lang="en-US" sz="2400" dirty="0">
                <a:latin typeface="Century Gothic" panose="020B0502020202020204" pitchFamily="34" charset="0"/>
              </a:rPr>
              <a:t>Notification of New TB case </a:t>
            </a:r>
          </a:p>
          <a:p>
            <a:pPr marL="457200" indent="-457200">
              <a:buFont typeface="Arial" panose="020B0604020202020204" pitchFamily="34" charset="0"/>
              <a:buChar char="•"/>
            </a:pPr>
            <a:r>
              <a:rPr lang="en-US" sz="2400" dirty="0">
                <a:latin typeface="Century Gothic" panose="020B0502020202020204" pitchFamily="34" charset="0"/>
              </a:rPr>
              <a:t>Enrolment of MDR patients for treatment (cumulative)</a:t>
            </a:r>
          </a:p>
          <a:p>
            <a:pPr marL="457200" indent="-457200">
              <a:buFont typeface="Arial" panose="020B0604020202020204" pitchFamily="34" charset="0"/>
              <a:buChar char="•"/>
            </a:pPr>
            <a:r>
              <a:rPr lang="en-US" sz="2400" dirty="0">
                <a:latin typeface="Century Gothic" panose="020B0502020202020204" pitchFamily="34" charset="0"/>
              </a:rPr>
              <a:t>Outpatient consultations in </a:t>
            </a:r>
            <a:r>
              <a:rPr lang="en-US" sz="2400" dirty="0" err="1">
                <a:latin typeface="Century Gothic" panose="020B0502020202020204" pitchFamily="34" charset="0"/>
              </a:rPr>
              <a:t>GoB</a:t>
            </a:r>
            <a:r>
              <a:rPr lang="en-US" sz="2400" dirty="0">
                <a:latin typeface="Century Gothic" panose="020B0502020202020204" pitchFamily="34" charset="0"/>
              </a:rPr>
              <a:t> facilitates</a:t>
            </a:r>
          </a:p>
          <a:p>
            <a:pPr marL="457200" indent="-457200">
              <a:buFont typeface="Arial" panose="020B0604020202020204" pitchFamily="34" charset="0"/>
              <a:buChar char="•"/>
            </a:pPr>
            <a:r>
              <a:rPr lang="en-US" sz="2400" dirty="0">
                <a:latin typeface="Century Gothic" panose="020B0502020202020204" pitchFamily="34" charset="0"/>
              </a:rPr>
              <a:t>Percentage of targeted public health facilities meeting readiness criteria for delivery of PPFP services</a:t>
            </a:r>
          </a:p>
          <a:p>
            <a:pPr marL="457200" indent="-457200">
              <a:buFont typeface="Arial" panose="020B0604020202020204" pitchFamily="34" charset="0"/>
              <a:buChar char="•"/>
            </a:pPr>
            <a:r>
              <a:rPr lang="en-US" sz="2400" dirty="0">
                <a:latin typeface="Century Gothic" panose="020B0502020202020204" pitchFamily="34" charset="0"/>
              </a:rPr>
              <a:t>Percentage of health facilities visited quarterly by Quality Improvement Team (QIT) for Quality LARC &amp; PM Service </a:t>
            </a:r>
          </a:p>
        </p:txBody>
      </p:sp>
    </p:spTree>
    <p:extLst>
      <p:ext uri="{BB962C8B-B14F-4D97-AF65-F5344CB8AC3E}">
        <p14:creationId xmlns:p14="http://schemas.microsoft.com/office/powerpoint/2010/main" val="71718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F6D6-AD43-4336-B143-80FBED9E4400}"/>
              </a:ext>
            </a:extLst>
          </p:cNvPr>
          <p:cNvSpPr>
            <a:spLocks noGrp="1"/>
          </p:cNvSpPr>
          <p:nvPr>
            <p:ph type="title"/>
          </p:nvPr>
        </p:nvSpPr>
        <p:spPr>
          <a:xfrm>
            <a:off x="0" y="114300"/>
            <a:ext cx="10058400" cy="932953"/>
          </a:xfrm>
          <a:solidFill>
            <a:srgbClr val="FFC000"/>
          </a:solidFill>
        </p:spPr>
        <p:txBody>
          <a:bodyPr>
            <a:normAutofit/>
          </a:bodyPr>
          <a:lstStyle/>
          <a:p>
            <a:r>
              <a:rPr lang="en-GB" altLang="en-US" sz="3080" b="1" spc="-97" dirty="0">
                <a:solidFill>
                  <a:schemeClr val="bg1"/>
                </a:solidFill>
                <a:latin typeface="Century Gothic" panose="020B0502020202020204" pitchFamily="34" charset="0"/>
                <a:ea typeface="+mn-ea"/>
                <a:cs typeface="+mn-cs"/>
              </a:rPr>
              <a:t>What Is Data Quality and Data Quality Assurance?</a:t>
            </a:r>
            <a:endParaRPr lang="en-US" sz="3080" b="1" spc="-97" dirty="0">
              <a:solidFill>
                <a:schemeClr val="bg1"/>
              </a:solidFill>
              <a:latin typeface="Century Gothic" panose="020B0502020202020204" pitchFamily="34" charset="0"/>
              <a:ea typeface="+mn-ea"/>
              <a:cs typeface="+mn-cs"/>
            </a:endParaRPr>
          </a:p>
        </p:txBody>
      </p:sp>
      <p:sp>
        <p:nvSpPr>
          <p:cNvPr id="3" name="Content Placeholder 2">
            <a:extLst>
              <a:ext uri="{FF2B5EF4-FFF2-40B4-BE49-F238E27FC236}">
                <a16:creationId xmlns:a16="http://schemas.microsoft.com/office/drawing/2014/main" id="{13B48FA9-DACA-4499-8772-D3FD0A289D81}"/>
              </a:ext>
            </a:extLst>
          </p:cNvPr>
          <p:cNvSpPr>
            <a:spLocks noGrp="1"/>
          </p:cNvSpPr>
          <p:nvPr>
            <p:ph idx="1"/>
          </p:nvPr>
        </p:nvSpPr>
        <p:spPr>
          <a:xfrm>
            <a:off x="574896" y="1178451"/>
            <a:ext cx="8675370" cy="6195391"/>
          </a:xfrm>
        </p:spPr>
        <p:txBody>
          <a:bodyPr>
            <a:normAutofit/>
          </a:bodyPr>
          <a:lstStyle/>
          <a:p>
            <a:pPr>
              <a:defRPr/>
            </a:pPr>
            <a:r>
              <a:rPr lang="en-GB" altLang="en-US" sz="2400" b="1" dirty="0">
                <a:latin typeface="Century Gothic" panose="020B0502020202020204" pitchFamily="34" charset="0"/>
              </a:rPr>
              <a:t>Data Quality:</a:t>
            </a:r>
          </a:p>
          <a:p>
            <a:pPr marL="457200" indent="-457200">
              <a:buFont typeface="Arial" panose="020B0604020202020204" pitchFamily="34" charset="0"/>
              <a:buChar char="•"/>
              <a:defRPr/>
            </a:pPr>
            <a:r>
              <a:rPr lang="en-GB" altLang="en-US" sz="2400" dirty="0">
                <a:latin typeface="Century Gothic" panose="020B0502020202020204" pitchFamily="34" charset="0"/>
              </a:rPr>
              <a:t>Data quality is often defined as </a:t>
            </a:r>
            <a:r>
              <a:rPr lang="en-GB" altLang="en-US" sz="2400" b="1" dirty="0">
                <a:latin typeface="Century Gothic" panose="020B0502020202020204" pitchFamily="34" charset="0"/>
              </a:rPr>
              <a:t>“fitness for use.” </a:t>
            </a:r>
          </a:p>
          <a:p>
            <a:pPr>
              <a:defRPr/>
            </a:pPr>
            <a:r>
              <a:rPr lang="en-GB" altLang="en-US" sz="2400" dirty="0">
                <a:latin typeface="Century Gothic" panose="020B0502020202020204" pitchFamily="34" charset="0"/>
              </a:rPr>
              <a:t>What does this mean?</a:t>
            </a:r>
          </a:p>
          <a:p>
            <a:pPr marL="457200" indent="-457200">
              <a:buFont typeface="Arial" panose="020B0604020202020204" pitchFamily="34" charset="0"/>
              <a:buChar char="•"/>
              <a:defRPr/>
            </a:pPr>
            <a:r>
              <a:rPr lang="en-US" altLang="en-US" sz="2400" dirty="0">
                <a:latin typeface="Century Gothic" panose="020B0502020202020204" pitchFamily="34" charset="0"/>
              </a:rPr>
              <a:t>Data are fit for their intended uses in operations, decision making, and planning.</a:t>
            </a:r>
          </a:p>
          <a:p>
            <a:pPr marL="457200" indent="-457200">
              <a:buFont typeface="Arial" panose="020B0604020202020204" pitchFamily="34" charset="0"/>
              <a:buChar char="•"/>
              <a:defRPr/>
            </a:pPr>
            <a:r>
              <a:rPr lang="en-GB" altLang="en-US" sz="2400" dirty="0">
                <a:latin typeface="Century Gothic" panose="020B0502020202020204" pitchFamily="34" charset="0"/>
              </a:rPr>
              <a:t>Data reflect real value or true performance.</a:t>
            </a:r>
          </a:p>
          <a:p>
            <a:pPr marL="457200" indent="-457200">
              <a:buFont typeface="Arial" panose="020B0604020202020204" pitchFamily="34" charset="0"/>
              <a:buChar char="•"/>
              <a:defRPr/>
            </a:pPr>
            <a:r>
              <a:rPr lang="en-US" altLang="en-US" sz="2400" dirty="0">
                <a:latin typeface="Century Gothic" panose="020B0502020202020204" pitchFamily="34" charset="0"/>
              </a:rPr>
              <a:t>Data meet </a:t>
            </a:r>
            <a:r>
              <a:rPr lang="en-ZA" altLang="en-US" sz="2400" dirty="0">
                <a:latin typeface="Century Gothic" panose="020B0502020202020204" pitchFamily="34" charset="0"/>
              </a:rPr>
              <a:t>reasonable standards when checked against criteria for quality.</a:t>
            </a:r>
          </a:p>
          <a:p>
            <a:pPr>
              <a:defRPr/>
            </a:pPr>
            <a:endParaRPr lang="en-ZA" altLang="en-US" sz="2400" dirty="0">
              <a:latin typeface="Century Gothic" panose="020B0502020202020204" pitchFamily="34" charset="0"/>
            </a:endParaRPr>
          </a:p>
          <a:p>
            <a:pPr>
              <a:defRPr/>
            </a:pPr>
            <a:r>
              <a:rPr lang="en-ZA" altLang="en-US" sz="2400" b="1" dirty="0">
                <a:latin typeface="Century Gothic" panose="020B0502020202020204" pitchFamily="34" charset="0"/>
              </a:rPr>
              <a:t>Data Quality Assurance: </a:t>
            </a:r>
          </a:p>
          <a:p>
            <a:pPr>
              <a:defRPr/>
            </a:pPr>
            <a:r>
              <a:rPr lang="en-US" sz="2400" dirty="0">
                <a:latin typeface="Century Gothic" panose="020B0502020202020204" pitchFamily="34" charset="0"/>
              </a:rPr>
              <a:t>A systematic monitoring and evaluation of data to uncover inconsistencies in the data and data management system, and making necessary corrections to ensure quality of data</a:t>
            </a:r>
          </a:p>
          <a:p>
            <a:pPr>
              <a:defRPr/>
            </a:pPr>
            <a:endParaRPr lang="en-ZA" altLang="en-US" sz="2400" dirty="0">
              <a:latin typeface="Century Gothic" panose="020B0502020202020204" pitchFamily="34" charset="0"/>
            </a:endParaRP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264375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79C1F3-0CEE-4C5E-B1C8-23A95EA0103A}"/>
              </a:ext>
            </a:extLst>
          </p:cNvPr>
          <p:cNvSpPr>
            <a:spLocks noGrp="1"/>
          </p:cNvSpPr>
          <p:nvPr>
            <p:ph type="title"/>
          </p:nvPr>
        </p:nvSpPr>
        <p:spPr>
          <a:xfrm>
            <a:off x="0" y="134381"/>
            <a:ext cx="9927203" cy="956605"/>
          </a:xfrm>
          <a:solidFill>
            <a:srgbClr val="FFC000"/>
          </a:solidFill>
        </p:spPr>
        <p:txBody>
          <a:bodyPr>
            <a:normAutofit/>
          </a:bodyPr>
          <a:lstStyle/>
          <a:p>
            <a:r>
              <a:rPr lang="en-US" altLang="en-US" sz="3080" b="1" spc="-97" dirty="0">
                <a:solidFill>
                  <a:schemeClr val="bg1"/>
                </a:solidFill>
                <a:latin typeface="Century Gothic" panose="020B0502020202020204" pitchFamily="34" charset="0"/>
                <a:ea typeface="+mn-ea"/>
                <a:cs typeface="+mn-cs"/>
              </a:rPr>
              <a:t>Importance of Data Quality</a:t>
            </a:r>
            <a:endParaRPr lang="en-US" sz="3080" b="1" spc="-97" dirty="0">
              <a:solidFill>
                <a:schemeClr val="bg1"/>
              </a:solidFill>
              <a:latin typeface="Century Gothic" panose="020B0502020202020204" pitchFamily="34" charset="0"/>
              <a:ea typeface="+mn-ea"/>
              <a:cs typeface="+mn-cs"/>
            </a:endParaRPr>
          </a:p>
        </p:txBody>
      </p:sp>
      <p:sp>
        <p:nvSpPr>
          <p:cNvPr id="5" name="Text Placeholder 2">
            <a:extLst>
              <a:ext uri="{FF2B5EF4-FFF2-40B4-BE49-F238E27FC236}">
                <a16:creationId xmlns:a16="http://schemas.microsoft.com/office/drawing/2014/main" id="{76E4120F-3746-4B50-8596-76BF0BB3B871}"/>
              </a:ext>
            </a:extLst>
          </p:cNvPr>
          <p:cNvSpPr>
            <a:spLocks noGrp="1"/>
          </p:cNvSpPr>
          <p:nvPr>
            <p:ph idx="1"/>
          </p:nvPr>
        </p:nvSpPr>
        <p:spPr>
          <a:xfrm>
            <a:off x="344422" y="1285543"/>
            <a:ext cx="8675370" cy="5557478"/>
          </a:xfrm>
        </p:spPr>
        <p:txBody>
          <a:bodyPr>
            <a:normAutofit/>
          </a:bodyPr>
          <a:lstStyle/>
          <a:p>
            <a:pPr marL="332833" indent="-332833">
              <a:spcBef>
                <a:spcPct val="50000"/>
              </a:spcBef>
              <a:buFont typeface="Wingdings" panose="05000000000000000000" pitchFamily="2" charset="2"/>
              <a:buChar char="§"/>
            </a:pPr>
            <a:r>
              <a:rPr lang="en-US" altLang="en-US" sz="2400" dirty="0">
                <a:latin typeface="Century Gothic" panose="020B0502020202020204" pitchFamily="34" charset="0"/>
              </a:rPr>
              <a:t>High-quality data help providers and managers:</a:t>
            </a:r>
          </a:p>
          <a:p>
            <a:pPr marL="776609" lvl="1" indent="-332833">
              <a:spcBef>
                <a:spcPct val="50000"/>
              </a:spcBef>
              <a:buFont typeface="Courier New" panose="02070309020205020404" pitchFamily="49" charset="0"/>
              <a:buChar char="o"/>
            </a:pPr>
            <a:r>
              <a:rPr lang="en-US" altLang="en-US" sz="2400" dirty="0">
                <a:latin typeface="Century Gothic" panose="020B0502020202020204" pitchFamily="34" charset="0"/>
                <a:ea typeface="Century Gothic" charset="0"/>
                <a:cs typeface="Century Gothic" charset="0"/>
              </a:rPr>
              <a:t>Form an accurate picture of health needs, programs, and services in specific areas</a:t>
            </a:r>
          </a:p>
          <a:p>
            <a:pPr marL="776609" lvl="1" indent="-332833">
              <a:spcBef>
                <a:spcPct val="50000"/>
              </a:spcBef>
              <a:buFont typeface="Courier New" panose="02070309020205020404" pitchFamily="49" charset="0"/>
              <a:buChar char="o"/>
            </a:pPr>
            <a:r>
              <a:rPr lang="en-US" altLang="en-US" sz="2400" dirty="0">
                <a:latin typeface="Century Gothic" panose="020B0502020202020204" pitchFamily="34" charset="0"/>
                <a:ea typeface="Century Gothic" charset="0"/>
                <a:cs typeface="Century Gothic" charset="0"/>
              </a:rPr>
              <a:t>Inform appropriate planning and decision making (such as staffing requirements and planning healthcare services)</a:t>
            </a:r>
          </a:p>
          <a:p>
            <a:pPr marL="776609" lvl="1" indent="-332833">
              <a:spcBef>
                <a:spcPct val="50000"/>
              </a:spcBef>
              <a:buFont typeface="Courier New" panose="02070309020205020404" pitchFamily="49" charset="0"/>
              <a:buChar char="o"/>
            </a:pPr>
            <a:r>
              <a:rPr lang="en-US" altLang="en-US" sz="2400" dirty="0">
                <a:latin typeface="Century Gothic" panose="020B0502020202020204" pitchFamily="34" charset="0"/>
                <a:ea typeface="Century Gothic" charset="0"/>
                <a:cs typeface="Century Gothic" charset="0"/>
              </a:rPr>
              <a:t>Inform effective and efficient allocation of resources</a:t>
            </a:r>
          </a:p>
          <a:p>
            <a:pPr marL="776609" lvl="1" indent="-332833">
              <a:spcBef>
                <a:spcPct val="50000"/>
              </a:spcBef>
              <a:buFont typeface="Courier New" panose="02070309020205020404" pitchFamily="49" charset="0"/>
              <a:buChar char="o"/>
            </a:pPr>
            <a:r>
              <a:rPr lang="en-US" altLang="en-US" sz="2400" dirty="0">
                <a:latin typeface="Century Gothic" panose="020B0502020202020204" pitchFamily="34" charset="0"/>
                <a:ea typeface="Century Gothic" charset="0"/>
                <a:cs typeface="Century Gothic" charset="0"/>
              </a:rPr>
              <a:t>Support ongoing monitoring, by identifying best practices and areas where support and corrective measures are needed</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129409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1"/>
            <a:ext cx="10058400" cy="801757"/>
          </a:xfrm>
          <a:solidFill>
            <a:srgbClr val="FFC000"/>
          </a:solidFill>
        </p:spPr>
        <p:txBody>
          <a:bodyPr>
            <a:normAutofit/>
          </a:bodyPr>
          <a:lstStyle/>
          <a:p>
            <a:r>
              <a:rPr lang="en-US" sz="3080" b="1" spc="-97" dirty="0">
                <a:solidFill>
                  <a:schemeClr val="bg1"/>
                </a:solidFill>
                <a:latin typeface="Century Gothic" panose="020B0502020202020204" pitchFamily="34" charset="0"/>
                <a:ea typeface="+mn-ea"/>
                <a:cs typeface="+mn-cs"/>
              </a:rPr>
              <a:t>Data Quality Dimensions</a:t>
            </a:r>
          </a:p>
        </p:txBody>
      </p:sp>
      <p:graphicFrame>
        <p:nvGraphicFramePr>
          <p:cNvPr id="4" name="Group 2"/>
          <p:cNvGraphicFramePr>
            <a:graphicFrameLocks noGrp="1"/>
          </p:cNvGraphicFramePr>
          <p:nvPr>
            <p:extLst>
              <p:ext uri="{D42A27DB-BD31-4B8C-83A1-F6EECF244321}">
                <p14:modId xmlns:p14="http://schemas.microsoft.com/office/powerpoint/2010/main" val="71610351"/>
              </p:ext>
            </p:extLst>
          </p:nvPr>
        </p:nvGraphicFramePr>
        <p:xfrm>
          <a:off x="103864" y="1318072"/>
          <a:ext cx="9850673" cy="4964907"/>
        </p:xfrm>
        <a:graphic>
          <a:graphicData uri="http://schemas.openxmlformats.org/drawingml/2006/table">
            <a:tbl>
              <a:tblPr>
                <a:tableStyleId>{69CF1AB2-1976-4502-BF36-3FF5EA218861}</a:tableStyleId>
              </a:tblPr>
              <a:tblGrid>
                <a:gridCol w="2213943">
                  <a:extLst>
                    <a:ext uri="{9D8B030D-6E8A-4147-A177-3AD203B41FA5}">
                      <a16:colId xmlns:a16="http://schemas.microsoft.com/office/drawing/2014/main" val="20000"/>
                    </a:ext>
                  </a:extLst>
                </a:gridCol>
                <a:gridCol w="7636730">
                  <a:extLst>
                    <a:ext uri="{9D8B030D-6E8A-4147-A177-3AD203B41FA5}">
                      <a16:colId xmlns:a16="http://schemas.microsoft.com/office/drawing/2014/main" val="20001"/>
                    </a:ext>
                  </a:extLst>
                </a:gridCol>
              </a:tblGrid>
              <a:tr h="938747">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b="1" u="none" strike="noStrike" cap="none" normalizeH="0" baseline="0" dirty="0">
                          <a:ln>
                            <a:noFill/>
                          </a:ln>
                          <a:effectLst/>
                          <a:latin typeface="Century Gothic" panose="020B0502020202020204" pitchFamily="34" charset="0"/>
                        </a:rPr>
                        <a:t>Validity</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tc>
                  <a:txBody>
                    <a:bodyPr/>
                    <a:lstStyle/>
                    <a:p>
                      <a:pPr marL="285750" marR="0" lvl="0" indent="-285750" algn="l" defTabSz="914400" rtl="0" eaLnBrk="1" fontAlgn="base" latinLnBrk="0" hangingPunct="1">
                        <a:lnSpc>
                          <a:spcPct val="100000"/>
                        </a:lnSpc>
                        <a:spcBef>
                          <a:spcPct val="25000"/>
                        </a:spcBef>
                        <a:spcAft>
                          <a:spcPct val="25000"/>
                        </a:spcAft>
                        <a:buClrTx/>
                        <a:buSzTx/>
                        <a:buFont typeface="Arial" panose="020B0604020202020204" pitchFamily="34" charset="0"/>
                        <a:buChar char="•"/>
                        <a:tabLst/>
                      </a:pPr>
                      <a:r>
                        <a:rPr kumimoji="0" lang="en-US" sz="2200" u="none" strike="noStrike" cap="none" normalizeH="0" baseline="0" dirty="0">
                          <a:ln>
                            <a:noFill/>
                          </a:ln>
                          <a:effectLst/>
                          <a:latin typeface="Century Gothic" panose="020B0502020202020204" pitchFamily="34" charset="0"/>
                        </a:rPr>
                        <a:t>Valid data are considered accurate</a:t>
                      </a:r>
                    </a:p>
                    <a:p>
                      <a:pPr marL="285750" marR="0" lvl="0" indent="-285750" algn="l" defTabSz="914400" rtl="0" eaLnBrk="1" fontAlgn="base" latinLnBrk="0" hangingPunct="1">
                        <a:lnSpc>
                          <a:spcPct val="100000"/>
                        </a:lnSpc>
                        <a:spcBef>
                          <a:spcPct val="25000"/>
                        </a:spcBef>
                        <a:spcAft>
                          <a:spcPct val="25000"/>
                        </a:spcAft>
                        <a:buClrTx/>
                        <a:buSzTx/>
                        <a:buFont typeface="Arial" panose="020B0604020202020204" pitchFamily="34" charset="0"/>
                        <a:buChar char="•"/>
                        <a:tabLst/>
                      </a:pPr>
                      <a:r>
                        <a:rPr kumimoji="0" lang="en-US" sz="2200" u="none" strike="noStrike" cap="none" normalizeH="0" baseline="0" dirty="0">
                          <a:ln>
                            <a:noFill/>
                          </a:ln>
                          <a:effectLst/>
                          <a:latin typeface="Century Gothic" panose="020B0502020202020204" pitchFamily="34" charset="0"/>
                        </a:rPr>
                        <a:t>Measure what they are intended to measure</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extLst>
                  <a:ext uri="{0D108BD9-81ED-4DB2-BD59-A6C34878D82A}">
                    <a16:rowId xmlns:a16="http://schemas.microsoft.com/office/drawing/2014/main" val="10000"/>
                  </a:ext>
                </a:extLst>
              </a:tr>
              <a:tr h="746048">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b="1" u="none" strike="noStrike" cap="none" normalizeH="0" baseline="0" dirty="0">
                          <a:ln>
                            <a:noFill/>
                          </a:ln>
                          <a:effectLst/>
                          <a:latin typeface="Century Gothic" panose="020B0502020202020204" pitchFamily="34" charset="0"/>
                        </a:rPr>
                        <a:t>Reliability</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u="none" strike="noStrike" cap="none" normalizeH="0" baseline="0" dirty="0">
                          <a:ln>
                            <a:noFill/>
                          </a:ln>
                          <a:effectLst/>
                          <a:latin typeface="Century Gothic" panose="020B0502020202020204" pitchFamily="34" charset="0"/>
                        </a:rPr>
                        <a:t>The data are measured and collected consistently</a:t>
                      </a:r>
                    </a:p>
                  </a:txBody>
                  <a:tcPr marL="100575" marR="100575" marT="50273" marB="50273" anchor="ctr" horzOverflow="overflow">
                    <a:solidFill>
                      <a:schemeClr val="accent5">
                        <a:lumMod val="20000"/>
                        <a:lumOff val="80000"/>
                      </a:schemeClr>
                    </a:solidFill>
                  </a:tcPr>
                </a:tc>
                <a:extLst>
                  <a:ext uri="{0D108BD9-81ED-4DB2-BD59-A6C34878D82A}">
                    <a16:rowId xmlns:a16="http://schemas.microsoft.com/office/drawing/2014/main" val="10001"/>
                  </a:ext>
                </a:extLst>
              </a:tr>
              <a:tr h="1106387">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b="1" u="none" strike="noStrike" cap="none" normalizeH="0" baseline="0">
                          <a:ln>
                            <a:noFill/>
                          </a:ln>
                          <a:effectLst/>
                          <a:latin typeface="Century Gothic" panose="020B0502020202020204" pitchFamily="34" charset="0"/>
                        </a:rPr>
                        <a:t>Completeness</a:t>
                      </a:r>
                      <a:endParaRPr kumimoji="0" lang="en-US" sz="2200" b="1" i="0" u="none" strike="noStrike" cap="none" normalizeH="0" baseline="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u="none" strike="noStrike" cap="none" normalizeH="0" baseline="0" dirty="0">
                          <a:ln>
                            <a:noFill/>
                          </a:ln>
                          <a:effectLst/>
                          <a:latin typeface="Century Gothic" panose="020B0502020202020204" pitchFamily="34" charset="0"/>
                        </a:rPr>
                        <a:t>Completely inclusive: an information system represents the complete list of eligible names and not a fraction of the list</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cs typeface="Times New Roman" pitchFamily="18" charset="0"/>
                      </a:endParaRPr>
                    </a:p>
                  </a:txBody>
                  <a:tcPr marL="100575" marR="100575" marT="50273" marB="50273" anchor="ctr" horzOverflow="overflow">
                    <a:solidFill>
                      <a:schemeClr val="accent5">
                        <a:lumMod val="20000"/>
                        <a:lumOff val="80000"/>
                      </a:schemeClr>
                    </a:solidFill>
                  </a:tcPr>
                </a:tc>
                <a:extLst>
                  <a:ext uri="{0D108BD9-81ED-4DB2-BD59-A6C34878D82A}">
                    <a16:rowId xmlns:a16="http://schemas.microsoft.com/office/drawing/2014/main" val="10002"/>
                  </a:ext>
                </a:extLst>
              </a:tr>
              <a:tr h="631511">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b="1" u="none" strike="noStrike" cap="none" normalizeH="0" baseline="0">
                          <a:ln>
                            <a:noFill/>
                          </a:ln>
                          <a:effectLst/>
                          <a:latin typeface="Century Gothic" panose="020B0502020202020204" pitchFamily="34" charset="0"/>
                        </a:rPr>
                        <a:t>Precision</a:t>
                      </a:r>
                      <a:endParaRPr kumimoji="0" lang="en-US" sz="2200" b="1" i="0" u="none" strike="noStrike" cap="none" normalizeH="0" baseline="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u="none" strike="noStrike" cap="none" normalizeH="0" baseline="0" dirty="0">
                          <a:ln>
                            <a:noFill/>
                          </a:ln>
                          <a:effectLst/>
                          <a:latin typeface="Century Gothic" panose="020B0502020202020204" pitchFamily="34" charset="0"/>
                        </a:rPr>
                        <a:t>The data have sufficient detail</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extLst>
                  <a:ext uri="{0D108BD9-81ED-4DB2-BD59-A6C34878D82A}">
                    <a16:rowId xmlns:a16="http://schemas.microsoft.com/office/drawing/2014/main" val="10003"/>
                  </a:ext>
                </a:extLst>
              </a:tr>
              <a:tr h="771107">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b="1" u="none" strike="noStrike" cap="none" normalizeH="0" baseline="0">
                          <a:ln>
                            <a:noFill/>
                          </a:ln>
                          <a:effectLst/>
                          <a:latin typeface="Century Gothic" panose="020B0502020202020204" pitchFamily="34" charset="0"/>
                        </a:rPr>
                        <a:t>Timeliness</a:t>
                      </a:r>
                      <a:endParaRPr kumimoji="0" lang="en-US" sz="2200" b="1" i="0" u="none" strike="noStrike" cap="none" normalizeH="0" baseline="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u="none" strike="noStrike" cap="none" normalizeH="0" baseline="0" dirty="0">
                          <a:ln>
                            <a:noFill/>
                          </a:ln>
                          <a:effectLst/>
                          <a:latin typeface="Century Gothic" panose="020B0502020202020204" pitchFamily="34" charset="0"/>
                        </a:rPr>
                        <a:t>Data are up-to-date (current), and information is available on time</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extLst>
                  <a:ext uri="{0D108BD9-81ED-4DB2-BD59-A6C34878D82A}">
                    <a16:rowId xmlns:a16="http://schemas.microsoft.com/office/drawing/2014/main" val="10004"/>
                  </a:ext>
                </a:extLst>
              </a:tr>
              <a:tr h="771107">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b="1" u="none" strike="noStrike" cap="none" normalizeH="0" baseline="0" dirty="0">
                          <a:ln>
                            <a:noFill/>
                          </a:ln>
                          <a:effectLst/>
                          <a:latin typeface="Century Gothic" panose="020B0502020202020204" pitchFamily="34" charset="0"/>
                        </a:rPr>
                        <a:t>Integrity</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5000"/>
                        </a:spcBef>
                        <a:spcAft>
                          <a:spcPct val="25000"/>
                        </a:spcAft>
                        <a:buClrTx/>
                        <a:buSzTx/>
                        <a:buFontTx/>
                        <a:buNone/>
                        <a:tabLst/>
                      </a:pPr>
                      <a:r>
                        <a:rPr kumimoji="0" lang="en-US" sz="2200" u="none" strike="noStrike" cap="none" normalizeH="0" baseline="0" dirty="0">
                          <a:ln>
                            <a:noFill/>
                          </a:ln>
                          <a:effectLst/>
                          <a:latin typeface="Century Gothic" panose="020B0502020202020204" pitchFamily="34" charset="0"/>
                        </a:rPr>
                        <a:t>The data are protected from deliberate bias or manipulation for political or personal reasons</a:t>
                      </a:r>
                      <a:endParaRPr kumimoji="0" lang="en-US" sz="2200" b="1" i="0" u="none" strike="noStrike" cap="none" normalizeH="0" baseline="0" dirty="0">
                        <a:ln>
                          <a:noFill/>
                        </a:ln>
                        <a:solidFill>
                          <a:schemeClr val="tx2">
                            <a:lumMod val="10000"/>
                          </a:schemeClr>
                        </a:solidFill>
                        <a:effectLst/>
                        <a:latin typeface="Century Gothic" panose="020B0502020202020204" pitchFamily="34" charset="0"/>
                      </a:endParaRPr>
                    </a:p>
                  </a:txBody>
                  <a:tcPr marL="100575" marR="100575" marT="50273" marB="50273" anchor="ctr"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9931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5E70-7B7F-4725-A096-D75C59C7E7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12EDDF-7F2A-4F03-A999-24E9DEC67318}"/>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ED3E4DBF-620A-4CE0-856D-88EDAAB5A822}"/>
              </a:ext>
            </a:extLst>
          </p:cNvPr>
          <p:cNvSpPr txBox="1">
            <a:spLocks/>
          </p:cNvSpPr>
          <p:nvPr/>
        </p:nvSpPr>
        <p:spPr>
          <a:xfrm>
            <a:off x="0" y="114301"/>
            <a:ext cx="10058400" cy="801757"/>
          </a:xfrm>
          <a:solidFill>
            <a:srgbClr val="FFC000"/>
          </a:solidFill>
        </p:spPr>
        <p:txBody>
          <a:bodyPr>
            <a:normAutofit/>
          </a:bodyPr>
          <a:lstStyle>
            <a:lvl1pPr eaLnBrk="1" hangingPunct="1">
              <a:defRPr>
                <a:latin typeface="+mj-lt"/>
                <a:ea typeface="+mj-ea"/>
                <a:cs typeface="+mj-cs"/>
              </a:defRPr>
            </a:lvl1pPr>
          </a:lstStyle>
          <a:p>
            <a:r>
              <a:rPr lang="en-US" sz="3080" b="1" kern="0" spc="-97" dirty="0">
                <a:solidFill>
                  <a:schemeClr val="bg1"/>
                </a:solidFill>
                <a:latin typeface="Century Gothic" panose="020B0502020202020204" pitchFamily="34" charset="0"/>
                <a:ea typeface="+mn-ea"/>
                <a:cs typeface="+mn-cs"/>
              </a:rPr>
              <a:t>Data Quality Issues:</a:t>
            </a:r>
          </a:p>
        </p:txBody>
      </p:sp>
      <p:sp>
        <p:nvSpPr>
          <p:cNvPr id="5" name="Rectangle 4">
            <a:extLst>
              <a:ext uri="{FF2B5EF4-FFF2-40B4-BE49-F238E27FC236}">
                <a16:creationId xmlns:a16="http://schemas.microsoft.com/office/drawing/2014/main" id="{B9F9D16D-AE9F-4DB2-9902-3F4966AF9B56}"/>
              </a:ext>
            </a:extLst>
          </p:cNvPr>
          <p:cNvSpPr/>
          <p:nvPr/>
        </p:nvSpPr>
        <p:spPr>
          <a:xfrm>
            <a:off x="533399" y="1295400"/>
            <a:ext cx="9220199" cy="2554545"/>
          </a:xfrm>
          <a:prstGeom prst="rect">
            <a:avLst/>
          </a:prstGeom>
        </p:spPr>
        <p:txBody>
          <a:bodyPr wrap="square">
            <a:spAutoFit/>
          </a:bodyPr>
          <a:lstStyle/>
          <a:p>
            <a:r>
              <a:rPr lang="en-US" sz="2000" b="1" kern="0" spc="-97" dirty="0">
                <a:latin typeface="Century Gothic" panose="020B0502020202020204" pitchFamily="34" charset="0"/>
              </a:rPr>
              <a:t>Observed issues with </a:t>
            </a:r>
            <a:r>
              <a:rPr lang="en-US" sz="2000" b="1" kern="0" spc="-97" dirty="0" err="1">
                <a:latin typeface="Century Gothic" panose="020B0502020202020204" pitchFamily="34" charset="0"/>
              </a:rPr>
              <a:t>SmPR</a:t>
            </a:r>
            <a:r>
              <a:rPr lang="en-US" sz="2000" b="1" kern="0" spc="-97" dirty="0">
                <a:latin typeface="Century Gothic" panose="020B0502020202020204" pitchFamily="34" charset="0"/>
              </a:rPr>
              <a:t> 2017:</a:t>
            </a:r>
          </a:p>
          <a:p>
            <a:endParaRPr lang="en-US" sz="2000" kern="0" spc="-97" dirty="0">
              <a:latin typeface="Century Gothic" panose="020B0502020202020204" pitchFamily="34" charset="0"/>
            </a:endParaRPr>
          </a:p>
          <a:p>
            <a:pPr marL="342900" indent="-342900" algn="just">
              <a:buAutoNum type="arabicPeriod"/>
            </a:pPr>
            <a:r>
              <a:rPr lang="en-US" sz="2000" b="1" kern="0" spc="-97" dirty="0">
                <a:latin typeface="Century Gothic" panose="020B0502020202020204" pitchFamily="34" charset="0"/>
              </a:rPr>
              <a:t>Timeliness</a:t>
            </a:r>
            <a:r>
              <a:rPr lang="en-US" sz="2000" kern="0" spc="-97" dirty="0">
                <a:latin typeface="Century Gothic" panose="020B0502020202020204" pitchFamily="34" charset="0"/>
              </a:rPr>
              <a:t>- Delayed submission of report</a:t>
            </a:r>
          </a:p>
          <a:p>
            <a:pPr marL="342900" indent="-342900" algn="just">
              <a:buAutoNum type="arabicPeriod"/>
            </a:pPr>
            <a:r>
              <a:rPr lang="en-US" sz="2000" b="1" kern="0" spc="-97" dirty="0">
                <a:latin typeface="Century Gothic" panose="020B0502020202020204" pitchFamily="34" charset="0"/>
              </a:rPr>
              <a:t>Precision</a:t>
            </a:r>
            <a:r>
              <a:rPr lang="en-US" sz="2000" kern="0" spc="-97" dirty="0">
                <a:latin typeface="Century Gothic" panose="020B0502020202020204" pitchFamily="34" charset="0"/>
              </a:rPr>
              <a:t>- Lack of sufficient details in physical progress</a:t>
            </a:r>
          </a:p>
          <a:p>
            <a:pPr marL="342900" indent="-342900" algn="just">
              <a:buAutoNum type="arabicPeriod"/>
            </a:pPr>
            <a:r>
              <a:rPr lang="en-US" sz="2000" b="1" kern="0" spc="-97" dirty="0">
                <a:latin typeface="Century Gothic" panose="020B0502020202020204" pitchFamily="34" charset="0"/>
              </a:rPr>
              <a:t>Completeness</a:t>
            </a:r>
            <a:r>
              <a:rPr lang="en-US" sz="2000" kern="0" spc="-97" dirty="0">
                <a:latin typeface="Century Gothic" panose="020B0502020202020204" pitchFamily="34" charset="0"/>
              </a:rPr>
              <a:t>- Unavailability of gender disaggregated data</a:t>
            </a:r>
          </a:p>
          <a:p>
            <a:pPr marL="342900" indent="-342900" algn="just">
              <a:buAutoNum type="arabicPeriod"/>
            </a:pPr>
            <a:r>
              <a:rPr lang="en-US" sz="2000" b="1" kern="0" spc="-97" dirty="0">
                <a:latin typeface="Century Gothic" panose="020B0502020202020204" pitchFamily="34" charset="0"/>
              </a:rPr>
              <a:t>Indicator analysis</a:t>
            </a:r>
            <a:r>
              <a:rPr lang="en-US" sz="2000" kern="0" spc="-97" dirty="0">
                <a:latin typeface="Century Gothic" panose="020B0502020202020204" pitchFamily="34" charset="0"/>
              </a:rPr>
              <a:t>- NA (Not Applicable OR Not Available)</a:t>
            </a:r>
          </a:p>
          <a:p>
            <a:pPr marL="342900" indent="-342900" algn="just">
              <a:buAutoNum type="arabicPeriod"/>
            </a:pPr>
            <a:r>
              <a:rPr lang="en-US" sz="2000" b="1" kern="0" spc="-97" dirty="0">
                <a:latin typeface="Century Gothic" panose="020B0502020202020204" pitchFamily="34" charset="0"/>
              </a:rPr>
              <a:t>Inconsistency</a:t>
            </a:r>
            <a:r>
              <a:rPr lang="en-US" sz="2000" kern="0" spc="-97" dirty="0">
                <a:latin typeface="Century Gothic" panose="020B0502020202020204" pitchFamily="34" charset="0"/>
              </a:rPr>
              <a:t> across physical progress, indicator achievements, training, challenge encountered etc. </a:t>
            </a:r>
            <a:endParaRPr lang="en-US" sz="2000" dirty="0"/>
          </a:p>
        </p:txBody>
      </p:sp>
      <p:sp>
        <p:nvSpPr>
          <p:cNvPr id="6" name="Rectangle 5">
            <a:extLst>
              <a:ext uri="{FF2B5EF4-FFF2-40B4-BE49-F238E27FC236}">
                <a16:creationId xmlns:a16="http://schemas.microsoft.com/office/drawing/2014/main" id="{574F70BC-8170-4789-B6F5-BDF98AC42BF3}"/>
              </a:ext>
            </a:extLst>
          </p:cNvPr>
          <p:cNvSpPr/>
          <p:nvPr/>
        </p:nvSpPr>
        <p:spPr>
          <a:xfrm>
            <a:off x="609598" y="4260797"/>
            <a:ext cx="9067799" cy="3170099"/>
          </a:xfrm>
          <a:prstGeom prst="rect">
            <a:avLst/>
          </a:prstGeom>
        </p:spPr>
        <p:txBody>
          <a:bodyPr wrap="square">
            <a:spAutoFit/>
          </a:bodyPr>
          <a:lstStyle/>
          <a:p>
            <a:r>
              <a:rPr lang="en-US" sz="2000" b="1" kern="0" spc="-97" dirty="0">
                <a:latin typeface="Century Gothic" panose="020B0502020202020204" pitchFamily="34" charset="0"/>
              </a:rPr>
              <a:t>Recommendations for APIR 2018:</a:t>
            </a:r>
          </a:p>
          <a:p>
            <a:endParaRPr lang="en-US" sz="2000" kern="0" spc="-97" dirty="0">
              <a:latin typeface="Century Gothic" panose="020B0502020202020204" pitchFamily="34" charset="0"/>
            </a:endParaRPr>
          </a:p>
          <a:p>
            <a:pPr marL="342900" indent="-342900" algn="just">
              <a:buAutoNum type="arabicPeriod"/>
            </a:pPr>
            <a:r>
              <a:rPr lang="en-US" sz="2000" kern="0" spc="-97" dirty="0">
                <a:latin typeface="Century Gothic" panose="020B0502020202020204" pitchFamily="34" charset="0"/>
              </a:rPr>
              <a:t>Adhere to timeline set by PMMU</a:t>
            </a:r>
          </a:p>
          <a:p>
            <a:pPr marL="342900" indent="-342900" algn="just">
              <a:buAutoNum type="arabicPeriod"/>
            </a:pPr>
            <a:r>
              <a:rPr lang="en-US" sz="2000" kern="0" spc="-97" dirty="0">
                <a:latin typeface="Century Gothic" panose="020B0502020202020204" pitchFamily="34" charset="0"/>
              </a:rPr>
              <a:t>Consistency among the indicator achievements, physical progress and undertaken training activities</a:t>
            </a:r>
          </a:p>
          <a:p>
            <a:pPr marL="342900" indent="-342900" algn="just">
              <a:buAutoNum type="arabicPeriod"/>
            </a:pPr>
            <a:r>
              <a:rPr lang="en-US" sz="2000" kern="0" spc="-97" dirty="0">
                <a:latin typeface="Century Gothic" panose="020B0502020202020204" pitchFamily="34" charset="0"/>
              </a:rPr>
              <a:t>Detailed description of the progress with some key achievements and mention associated challenges</a:t>
            </a:r>
          </a:p>
          <a:p>
            <a:pPr marL="342900" indent="-342900" algn="just">
              <a:buAutoNum type="arabicPeriod"/>
            </a:pPr>
            <a:r>
              <a:rPr lang="en-US" sz="2000" kern="0" spc="-97" dirty="0">
                <a:latin typeface="Century Gothic" panose="020B0502020202020204" pitchFamily="34" charset="0"/>
              </a:rPr>
              <a:t>Level-wise and gender-disaggregated training data</a:t>
            </a:r>
          </a:p>
          <a:p>
            <a:pPr marL="342900" indent="-342900" algn="just">
              <a:buAutoNum type="arabicPeriod"/>
            </a:pPr>
            <a:r>
              <a:rPr lang="en-US" sz="2000" kern="0" spc="-97" dirty="0">
                <a:latin typeface="Century Gothic" panose="020B0502020202020204" pitchFamily="34" charset="0"/>
              </a:rPr>
              <a:t>Reporting consistency on the overlapping DLI  and OP-level indicators</a:t>
            </a:r>
          </a:p>
          <a:p>
            <a:pPr marL="342900" indent="-342900" algn="just">
              <a:buAutoNum type="arabicPeriod"/>
            </a:pPr>
            <a:r>
              <a:rPr lang="en-US" sz="2000" i="1" kern="0" spc="-97" dirty="0">
                <a:latin typeface="Century Gothic" panose="020B0502020202020204" pitchFamily="34" charset="0"/>
              </a:rPr>
              <a:t>Careful about more indicators, less physical progress</a:t>
            </a:r>
            <a:endParaRPr lang="en-US" sz="2000" i="1" dirty="0"/>
          </a:p>
        </p:txBody>
      </p:sp>
    </p:spTree>
    <p:extLst>
      <p:ext uri="{BB962C8B-B14F-4D97-AF65-F5344CB8AC3E}">
        <p14:creationId xmlns:p14="http://schemas.microsoft.com/office/powerpoint/2010/main" val="386075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rteuse and blue_corrected" id="{24BB43F7-A238-40E1-A388-AA30B486D4FC}" vid="{C3D0504A-8D89-47AB-96BA-D5EE0E825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5" ma:contentTypeDescription="Create a new document." ma:contentTypeScope="" ma:versionID="b91ae86749413e39d6ab5cf72415f548">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a3eb1c2798d4f2b319fc785c533a2476"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12CE9-1245-4C0E-BDF8-3EE8D38EE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48E68-115E-4EEB-AE32-34075EC8E989}">
  <ds:schemaRefs>
    <ds:schemaRef ds:uri="http://schemas.microsoft.com/office/2006/documentManagement/types"/>
    <ds:schemaRef ds:uri="http://schemas.microsoft.com/office/infopath/2007/PartnerControls"/>
    <ds:schemaRef ds:uri="http://purl.org/dc/elements/1.1/"/>
    <ds:schemaRef ds:uri="13922b43-4eea-40f2-b18b-c20327cdf16c"/>
    <ds:schemaRef ds:uri="http://schemas.microsoft.com/office/2006/metadata/properties"/>
    <ds:schemaRef ds:uri="http://schemas.openxmlformats.org/package/2006/metadata/core-properties"/>
    <ds:schemaRef ds:uri="http://purl.org/dc/terms/"/>
    <ds:schemaRef ds:uri="d8573787-17db-43b5-9af3-2a45e79ab039"/>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036FC224-0626-43ED-8AD4-4384B71126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Charteuse and blue USAID</Template>
  <TotalTime>239</TotalTime>
  <Words>1276</Words>
  <Application>Microsoft Office PowerPoint</Application>
  <PresentationFormat>Custom</PresentationFormat>
  <Paragraphs>147</Paragraphs>
  <Slides>19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Angsana New</vt:lpstr>
      <vt:lpstr>Arial</vt:lpstr>
      <vt:lpstr>Calibri</vt:lpstr>
      <vt:lpstr>Century Gothic</vt:lpstr>
      <vt:lpstr>Courier New</vt:lpstr>
      <vt:lpstr>Futura Lt BT</vt:lpstr>
      <vt:lpstr>Futura LT Pro Book</vt:lpstr>
      <vt:lpstr>Times New Roman</vt:lpstr>
      <vt:lpstr>Wingdings</vt:lpstr>
      <vt:lpstr>Office Theme</vt:lpstr>
      <vt:lpstr>PowerPoint Presentation</vt:lpstr>
      <vt:lpstr>PowerPoint Presentation</vt:lpstr>
      <vt:lpstr>Health Information System: Data Sources  (HMN, 2008)</vt:lpstr>
      <vt:lpstr>Constraints to Using Data in Decision Making in Health</vt:lpstr>
      <vt:lpstr>Routine Health Information System- Indicators</vt:lpstr>
      <vt:lpstr>What Is Data Quality and Data Quality Assurance?</vt:lpstr>
      <vt:lpstr>Importance of Data Quality</vt:lpstr>
      <vt:lpstr>Data Quality Dimensions</vt:lpstr>
      <vt:lpstr>PowerPoint Presentation</vt:lpstr>
      <vt:lpstr>Metrics of Data Quality </vt:lpstr>
      <vt:lpstr>PowerPoint Presentation</vt:lpstr>
      <vt:lpstr>Data Verification Example</vt:lpstr>
      <vt:lpstr>RHIS Linkage Examples</vt:lpstr>
      <vt:lpstr>Linking LMIS and HMIS Data for Improved Use of Information</vt:lpstr>
      <vt:lpstr>PowerPoint Presentation</vt:lpstr>
      <vt:lpstr>                                                                                   Family Planning Stock Monitoring at Different Levels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Gwendolyn Stinger</dc:creator>
  <cp:lastModifiedBy>Kibria, Mohammad Golam</cp:lastModifiedBy>
  <cp:revision>77</cp:revision>
  <dcterms:created xsi:type="dcterms:W3CDTF">2018-05-05T20:37:30Z</dcterms:created>
  <dcterms:modified xsi:type="dcterms:W3CDTF">2018-07-30T09:54:12Z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2015-03-02T00:00:00Z</vt:filetime>
  </property>
  <property fmtid="{D5CDD505-2E9C-101B-9397-08002B2CF9AE}" pid="4" name="ContentTypeId">
    <vt:lpwstr>0x0101006E4A79819CA3F3428B644840049B5527</vt:lpwstr>
  </property>
</Properties>
</file>